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 id="280" r:id="rId24"/>
    <p:sldId id="279"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416D20-FBE0-4372-87FF-FE83E2306E71}" type="datetimeFigureOut">
              <a:rPr lang="tr-TR" smtClean="0"/>
              <a:t>18.10.2017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14E041-C978-469F-83BF-7AAAB2D1A96F}" type="slidenum">
              <a:rPr lang="tr-TR" smtClean="0"/>
              <a:t>‹#›</a:t>
            </a:fld>
            <a:endParaRPr lang="tr-TR"/>
          </a:p>
        </p:txBody>
      </p:sp>
    </p:spTree>
    <p:extLst>
      <p:ext uri="{BB962C8B-B14F-4D97-AF65-F5344CB8AC3E}">
        <p14:creationId xmlns:p14="http://schemas.microsoft.com/office/powerpoint/2010/main" val="4109758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714E041-C978-469F-83BF-7AAAB2D1A96F}" type="slidenum">
              <a:rPr lang="tr-TR" smtClean="0"/>
              <a:t>22</a:t>
            </a:fld>
            <a:endParaRPr lang="tr-TR"/>
          </a:p>
        </p:txBody>
      </p:sp>
    </p:spTree>
    <p:extLst>
      <p:ext uri="{BB962C8B-B14F-4D97-AF65-F5344CB8AC3E}">
        <p14:creationId xmlns:p14="http://schemas.microsoft.com/office/powerpoint/2010/main" val="3275729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E6A560E-8678-417C-9C3B-9467AB3A4782}" type="datetimeFigureOut">
              <a:rPr lang="tr-TR" smtClean="0"/>
              <a:t>18.10.2017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ED0DA85-F126-4850-B623-7E40CE86DBA3}"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E6A560E-8678-417C-9C3B-9467AB3A4782}" type="datetimeFigureOut">
              <a:rPr lang="tr-TR" smtClean="0"/>
              <a:t>18.10.2017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ED0DA85-F126-4850-B623-7E40CE86DBA3}"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E6A560E-8678-417C-9C3B-9467AB3A4782}" type="datetimeFigureOut">
              <a:rPr lang="tr-TR" smtClean="0"/>
              <a:t>18.10.2017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ED0DA85-F126-4850-B623-7E40CE86DBA3}" type="slidenum">
              <a:rPr lang="tr-TR" smtClean="0"/>
              <a:t>‹#›</a:t>
            </a:fld>
            <a:endParaRPr 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E6A560E-8678-417C-9C3B-9467AB3A4782}" type="datetimeFigureOut">
              <a:rPr lang="tr-TR" smtClean="0"/>
              <a:t>18.10.2017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ED0DA85-F126-4850-B623-7E40CE86DBA3}" type="slidenum">
              <a:rPr lang="tr-TR" smtClean="0"/>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E6A560E-8678-417C-9C3B-9467AB3A4782}" type="datetimeFigureOut">
              <a:rPr lang="tr-TR" smtClean="0"/>
              <a:t>18.10.2017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ED0DA85-F126-4850-B623-7E40CE86DBA3}"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4E6A560E-8678-417C-9C3B-9467AB3A4782}" type="datetimeFigureOut">
              <a:rPr lang="tr-TR" smtClean="0"/>
              <a:t>18.10.2017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ED0DA85-F126-4850-B623-7E40CE86DBA3}" type="slidenum">
              <a:rPr lang="tr-TR" smtClean="0"/>
              <a:t>‹#›</a:t>
            </a:fld>
            <a:endParaRPr lang="tr-T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E6A560E-8678-417C-9C3B-9467AB3A4782}" type="datetimeFigureOut">
              <a:rPr lang="tr-TR" smtClean="0"/>
              <a:t>18.10.2017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ED0DA85-F126-4850-B623-7E40CE86DBA3}"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4E6A560E-8678-417C-9C3B-9467AB3A4782}" type="datetimeFigureOut">
              <a:rPr lang="tr-TR" smtClean="0"/>
              <a:t>18.10.2017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ED0DA85-F126-4850-B623-7E40CE86DBA3}"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4E6A560E-8678-417C-9C3B-9467AB3A4782}" type="datetimeFigureOut">
              <a:rPr lang="tr-TR" smtClean="0"/>
              <a:t>18.10.2017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ED0DA85-F126-4850-B623-7E40CE86DBA3}"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E6A560E-8678-417C-9C3B-9467AB3A4782}" type="datetimeFigureOut">
              <a:rPr lang="tr-TR" smtClean="0"/>
              <a:t>18.10.2017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ED0DA85-F126-4850-B623-7E40CE86DBA3}" type="slidenum">
              <a:rPr lang="tr-TR" smtClean="0"/>
              <a:t>‹#›</a:t>
            </a:fld>
            <a:endParaRPr 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E6A560E-8678-417C-9C3B-9467AB3A4782}" type="datetimeFigureOut">
              <a:rPr lang="tr-TR" smtClean="0"/>
              <a:t>18.10.2017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ED0DA85-F126-4850-B623-7E40CE86DBA3}" type="slidenum">
              <a:rPr lang="tr-TR" smtClean="0"/>
              <a:t>‹#›</a:t>
            </a:fld>
            <a:endParaRPr 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4E6A560E-8678-417C-9C3B-9467AB3A4782}" type="datetimeFigureOut">
              <a:rPr lang="tr-TR" smtClean="0"/>
              <a:t>18.10.2017</a:t>
            </a:fld>
            <a:endParaRPr lang="tr-T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ED0DA85-F126-4850-B623-7E40CE86DBA3}" type="slidenum">
              <a:rPr lang="tr-TR" smtClean="0"/>
              <a:t>‹#›</a:t>
            </a:fld>
            <a:endParaRPr 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hatemogluilkokulu.meb.k12.tr/meb_iys_dosyalar/34/17/739139/resimler/2015_04/k_18135522_ders_alma.jpg"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69776" y="1196752"/>
            <a:ext cx="7772400" cy="1470025"/>
          </a:xfrm>
        </p:spPr>
        <p:txBody>
          <a:bodyPr>
            <a:normAutofit fontScale="90000"/>
          </a:bodyPr>
          <a:lstStyle/>
          <a:p>
            <a:pPr>
              <a:lnSpc>
                <a:spcPct val="115000"/>
              </a:lnSpc>
              <a:spcBef>
                <a:spcPts val="1500"/>
              </a:spcBef>
              <a:spcAft>
                <a:spcPts val="750"/>
              </a:spcAft>
            </a:pPr>
            <a:r>
              <a:rPr lang="tr-TR" kern="1800" dirty="0" smtClean="0">
                <a:solidFill>
                  <a:srgbClr val="00B0F0"/>
                </a:solidFill>
                <a:effectLst/>
                <a:latin typeface="Arial"/>
                <a:ea typeface="Times New Roman"/>
                <a:cs typeface="Times New Roman"/>
              </a:rPr>
              <a:t>Etkili Ders Çalışma Yöntemi Nasıl Olur?</a:t>
            </a:r>
            <a:endParaRPr lang="tr-TR" sz="2800" dirty="0">
              <a:ea typeface="Calibri"/>
              <a:cs typeface="Times New Roman"/>
            </a:endParaRPr>
          </a:p>
        </p:txBody>
      </p:sp>
      <p:sp>
        <p:nvSpPr>
          <p:cNvPr id="3" name="Alt Başlık 2"/>
          <p:cNvSpPr>
            <a:spLocks noGrp="1"/>
          </p:cNvSpPr>
          <p:nvPr>
            <p:ph type="subTitle" idx="1"/>
          </p:nvPr>
        </p:nvSpPr>
        <p:spPr/>
        <p:txBody>
          <a:bodyPr/>
          <a:lstStyle/>
          <a:p>
            <a:endParaRPr lang="tr-TR" dirty="0"/>
          </a:p>
        </p:txBody>
      </p:sp>
      <p:pic>
        <p:nvPicPr>
          <p:cNvPr id="5" name="Resim 4" descr="C:\Users\Müdür\Desktop\GELİN+,+VERİMLİ+DERS+ÇALIŞMAYI+ÖĞRENELİM.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2852936"/>
            <a:ext cx="6912768" cy="3067417"/>
          </a:xfrm>
          <a:prstGeom prst="rect">
            <a:avLst/>
          </a:prstGeom>
          <a:noFill/>
          <a:ln>
            <a:noFill/>
          </a:ln>
        </p:spPr>
      </p:pic>
    </p:spTree>
    <p:extLst>
      <p:ext uri="{BB962C8B-B14F-4D97-AF65-F5344CB8AC3E}">
        <p14:creationId xmlns:p14="http://schemas.microsoft.com/office/powerpoint/2010/main" val="3935495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nSpc>
                <a:spcPct val="115000"/>
              </a:lnSpc>
              <a:spcAft>
                <a:spcPts val="750"/>
              </a:spcAft>
            </a:pPr>
            <a:r>
              <a:rPr lang="tr-TR" dirty="0" smtClean="0">
                <a:solidFill>
                  <a:srgbClr val="943634"/>
                </a:solidFill>
                <a:effectLst/>
                <a:latin typeface="Arial"/>
                <a:ea typeface="Times New Roman"/>
                <a:cs typeface="Times New Roman"/>
              </a:rPr>
              <a:t>Günlük Çalışma Programı aşağıdaki faydaları sağlar; Zamanı etkin şekilde kullanmanızı</a:t>
            </a:r>
            <a:br>
              <a:rPr lang="tr-TR" dirty="0" smtClean="0">
                <a:solidFill>
                  <a:srgbClr val="943634"/>
                </a:solidFill>
                <a:effectLst/>
                <a:latin typeface="Arial"/>
                <a:ea typeface="Times New Roman"/>
                <a:cs typeface="Times New Roman"/>
              </a:rPr>
            </a:br>
            <a:r>
              <a:rPr lang="tr-TR" dirty="0" smtClean="0">
                <a:solidFill>
                  <a:srgbClr val="943634"/>
                </a:solidFill>
                <a:effectLst/>
                <a:latin typeface="Arial"/>
                <a:ea typeface="Times New Roman"/>
                <a:cs typeface="Times New Roman"/>
              </a:rPr>
              <a:t>Neye, nerede başlayacağınıza karar vermeniz gerektiğini</a:t>
            </a:r>
            <a:br>
              <a:rPr lang="tr-TR" dirty="0" smtClean="0">
                <a:solidFill>
                  <a:srgbClr val="943634"/>
                </a:solidFill>
                <a:effectLst/>
                <a:latin typeface="Arial"/>
                <a:ea typeface="Times New Roman"/>
                <a:cs typeface="Times New Roman"/>
              </a:rPr>
            </a:br>
            <a:r>
              <a:rPr lang="tr-TR" dirty="0" smtClean="0">
                <a:solidFill>
                  <a:srgbClr val="943634"/>
                </a:solidFill>
                <a:effectLst/>
                <a:latin typeface="Arial"/>
                <a:ea typeface="Times New Roman"/>
                <a:cs typeface="Times New Roman"/>
              </a:rPr>
              <a:t>Ne zaman dinlenip ne zaman çalışacağınıza karar vermenizi </a:t>
            </a:r>
            <a:br>
              <a:rPr lang="tr-TR" dirty="0" smtClean="0">
                <a:solidFill>
                  <a:srgbClr val="943634"/>
                </a:solidFill>
                <a:effectLst/>
                <a:latin typeface="Arial"/>
                <a:ea typeface="Times New Roman"/>
                <a:cs typeface="Times New Roman"/>
              </a:rPr>
            </a:br>
            <a:r>
              <a:rPr lang="tr-TR" dirty="0" smtClean="0">
                <a:solidFill>
                  <a:srgbClr val="943634"/>
                </a:solidFill>
                <a:effectLst/>
                <a:latin typeface="Arial"/>
                <a:ea typeface="Times New Roman"/>
                <a:cs typeface="Times New Roman"/>
              </a:rPr>
              <a:t>Geleceğinize bir adım daha yaklaşmanızı.</a:t>
            </a:r>
            <a:endParaRPr lang="tr-TR" sz="2800" dirty="0">
              <a:ea typeface="Calibri"/>
              <a:cs typeface="Times New Roman"/>
            </a:endParaRPr>
          </a:p>
          <a:p>
            <a:endParaRPr lang="tr-TR" dirty="0"/>
          </a:p>
        </p:txBody>
      </p:sp>
      <p:sp>
        <p:nvSpPr>
          <p:cNvPr id="2" name="Başlık 1"/>
          <p:cNvSpPr>
            <a:spLocks noGrp="1"/>
          </p:cNvSpPr>
          <p:nvPr>
            <p:ph type="title"/>
          </p:nvPr>
        </p:nvSpPr>
        <p:spPr/>
        <p:txBody>
          <a:bodyPr>
            <a:normAutofit fontScale="90000"/>
          </a:bodyPr>
          <a:lstStyle/>
          <a:p>
            <a:r>
              <a:rPr lang="tr-TR" b="1" dirty="0" smtClean="0">
                <a:solidFill>
                  <a:srgbClr val="595959"/>
                </a:solidFill>
                <a:effectLst/>
                <a:highlight>
                  <a:srgbClr val="FFFF00"/>
                </a:highlight>
                <a:latin typeface="Arial"/>
                <a:ea typeface="Times New Roman"/>
                <a:cs typeface="Times New Roman"/>
              </a:rPr>
              <a:t>GÜNLÜK ÇALIŞMA PROGRAMI</a:t>
            </a:r>
            <a:r>
              <a:rPr lang="tr-TR" sz="4000" dirty="0" smtClean="0">
                <a:ea typeface="Calibri"/>
                <a:cs typeface="Times New Roman"/>
              </a:rPr>
              <a:t/>
            </a:r>
            <a:br>
              <a:rPr lang="tr-TR" sz="4000" dirty="0" smtClean="0">
                <a:ea typeface="Calibri"/>
                <a:cs typeface="Times New Roman"/>
              </a:rPr>
            </a:br>
            <a:endParaRPr lang="tr-TR" dirty="0"/>
          </a:p>
        </p:txBody>
      </p:sp>
    </p:spTree>
    <p:extLst>
      <p:ext uri="{BB962C8B-B14F-4D97-AF65-F5344CB8AC3E}">
        <p14:creationId xmlns:p14="http://schemas.microsoft.com/office/powerpoint/2010/main" val="5286136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2067" y="980728"/>
            <a:ext cx="7408333" cy="5145435"/>
          </a:xfrm>
        </p:spPr>
        <p:txBody>
          <a:bodyPr>
            <a:normAutofit/>
          </a:bodyPr>
          <a:lstStyle/>
          <a:p>
            <a:r>
              <a:rPr lang="tr-TR" sz="3600" dirty="0" smtClean="0">
                <a:solidFill>
                  <a:srgbClr val="943634"/>
                </a:solidFill>
                <a:effectLst/>
                <a:latin typeface="Arial"/>
                <a:ea typeface="Times New Roman"/>
              </a:rPr>
              <a:t>Günlük Çalışma Programı aşağıdaki konuları içermelidir; O gün öğrenilen konuların tekrarı, </a:t>
            </a:r>
            <a:br>
              <a:rPr lang="tr-TR" sz="3600" dirty="0" smtClean="0">
                <a:solidFill>
                  <a:srgbClr val="943634"/>
                </a:solidFill>
                <a:effectLst/>
                <a:latin typeface="Arial"/>
                <a:ea typeface="Times New Roman"/>
              </a:rPr>
            </a:br>
            <a:r>
              <a:rPr lang="tr-TR" sz="3600" dirty="0" smtClean="0">
                <a:solidFill>
                  <a:srgbClr val="943634"/>
                </a:solidFill>
                <a:effectLst/>
                <a:latin typeface="Arial"/>
                <a:ea typeface="Times New Roman"/>
              </a:rPr>
              <a:t>Ödevlerin tamamlanması,</a:t>
            </a:r>
            <a:br>
              <a:rPr lang="tr-TR" sz="3600" dirty="0" smtClean="0">
                <a:solidFill>
                  <a:srgbClr val="943634"/>
                </a:solidFill>
                <a:effectLst/>
                <a:latin typeface="Arial"/>
                <a:ea typeface="Times New Roman"/>
              </a:rPr>
            </a:br>
            <a:r>
              <a:rPr lang="tr-TR" sz="3600" dirty="0" smtClean="0">
                <a:solidFill>
                  <a:srgbClr val="943634"/>
                </a:solidFill>
                <a:effectLst/>
                <a:latin typeface="Arial"/>
                <a:ea typeface="Times New Roman"/>
              </a:rPr>
              <a:t>Bir gün sonra işlenecek konuların ön hazırlığı</a:t>
            </a:r>
            <a:endParaRPr lang="tr-TR" sz="3600" dirty="0"/>
          </a:p>
        </p:txBody>
      </p:sp>
      <p:sp>
        <p:nvSpPr>
          <p:cNvPr id="2" name="Başlık 1"/>
          <p:cNvSpPr>
            <a:spLocks noGrp="1"/>
          </p:cNvSpPr>
          <p:nvPr>
            <p:ph type="title"/>
          </p:nvPr>
        </p:nvSpPr>
        <p:spPr/>
        <p:txBody>
          <a:bodyPr>
            <a:normAutofit fontScale="90000"/>
          </a:bodyPr>
          <a:lstStyle/>
          <a:p>
            <a:r>
              <a:rPr lang="tr-TR" dirty="0" smtClean="0"/>
              <a:t/>
            </a:r>
            <a:br>
              <a:rPr lang="tr-TR" dirty="0" smtClean="0"/>
            </a:br>
            <a:r>
              <a:rPr lang="tr-TR" dirty="0"/>
              <a:t/>
            </a:r>
            <a:br>
              <a:rPr lang="tr-TR" dirty="0"/>
            </a:br>
            <a:r>
              <a:rPr lang="tr-TR" dirty="0" smtClean="0"/>
              <a:t/>
            </a:r>
            <a:br>
              <a:rPr lang="tr-TR" dirty="0" smtClean="0"/>
            </a:br>
            <a:endParaRPr lang="tr-TR" dirty="0"/>
          </a:p>
        </p:txBody>
      </p:sp>
    </p:spTree>
    <p:extLst>
      <p:ext uri="{BB962C8B-B14F-4D97-AF65-F5344CB8AC3E}">
        <p14:creationId xmlns:p14="http://schemas.microsoft.com/office/powerpoint/2010/main" val="22766560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2067" y="1916832"/>
            <a:ext cx="7408333" cy="4209331"/>
          </a:xfrm>
        </p:spPr>
        <p:txBody>
          <a:bodyPr>
            <a:normAutofit lnSpcReduction="10000"/>
          </a:bodyPr>
          <a:lstStyle/>
          <a:p>
            <a:pPr lvl="0">
              <a:lnSpc>
                <a:spcPct val="115000"/>
              </a:lnSpc>
              <a:spcAft>
                <a:spcPts val="1000"/>
              </a:spcAft>
              <a:buSzPts val="1000"/>
              <a:buFont typeface="Symbol"/>
              <a:buChar char=""/>
              <a:tabLst>
                <a:tab pos="457200" algn="l"/>
              </a:tabLst>
            </a:pPr>
            <a:r>
              <a:rPr lang="tr-TR" sz="3200" dirty="0" smtClean="0">
                <a:solidFill>
                  <a:srgbClr val="C0504D"/>
                </a:solidFill>
                <a:effectLst/>
                <a:latin typeface="Arial"/>
                <a:ea typeface="Times New Roman"/>
                <a:cs typeface="Times New Roman"/>
              </a:rPr>
              <a:t>Çalışmanızı mutlaka çalışma masanızda ve sandalyede oturarak yapmalısınız.</a:t>
            </a:r>
            <a:endParaRPr lang="tr-TR" sz="3600" dirty="0">
              <a:solidFill>
                <a:srgbClr val="C0504D"/>
              </a:solidFill>
              <a:ea typeface="Calibri"/>
              <a:cs typeface="Times New Roman"/>
            </a:endParaRPr>
          </a:p>
          <a:p>
            <a:pPr lvl="0">
              <a:lnSpc>
                <a:spcPct val="115000"/>
              </a:lnSpc>
              <a:spcAft>
                <a:spcPts val="1000"/>
              </a:spcAft>
              <a:buSzPts val="1000"/>
              <a:buFont typeface="Symbol"/>
              <a:buChar char=""/>
              <a:tabLst>
                <a:tab pos="457200" algn="l"/>
              </a:tabLst>
            </a:pPr>
            <a:r>
              <a:rPr lang="tr-TR" sz="3200" dirty="0" smtClean="0">
                <a:solidFill>
                  <a:srgbClr val="C0504D"/>
                </a:solidFill>
                <a:effectLst/>
                <a:latin typeface="Arial"/>
                <a:ea typeface="Times New Roman"/>
                <a:cs typeface="Times New Roman"/>
              </a:rPr>
              <a:t>Masanızın düzenli olmasına özen göstermelisiniz. Masanızın üzerinde sadece çalıştığınız dersle ilgili materyal bulunmalı.</a:t>
            </a:r>
            <a:endParaRPr lang="tr-TR" sz="3600" dirty="0">
              <a:solidFill>
                <a:srgbClr val="C0504D"/>
              </a:solidFill>
              <a:ea typeface="Calibri"/>
              <a:cs typeface="Times New Roman"/>
            </a:endParaRPr>
          </a:p>
          <a:p>
            <a:endParaRPr lang="tr-TR" dirty="0"/>
          </a:p>
        </p:txBody>
      </p:sp>
      <p:sp>
        <p:nvSpPr>
          <p:cNvPr id="2" name="Başlık 1"/>
          <p:cNvSpPr>
            <a:spLocks noGrp="1"/>
          </p:cNvSpPr>
          <p:nvPr>
            <p:ph type="title"/>
          </p:nvPr>
        </p:nvSpPr>
        <p:spPr/>
        <p:txBody>
          <a:bodyPr>
            <a:normAutofit fontScale="90000"/>
          </a:bodyPr>
          <a:lstStyle/>
          <a:p>
            <a:r>
              <a:rPr lang="tr-TR" b="1" dirty="0" smtClean="0">
                <a:solidFill>
                  <a:srgbClr val="595959"/>
                </a:solidFill>
                <a:effectLst/>
                <a:highlight>
                  <a:srgbClr val="00FFFF"/>
                </a:highlight>
                <a:latin typeface="Arial"/>
                <a:ea typeface="Times New Roman"/>
                <a:cs typeface="Times New Roman"/>
              </a:rPr>
              <a:t>ÇALIŞMA ORTAMI</a:t>
            </a:r>
            <a:r>
              <a:rPr lang="tr-TR" sz="4000" dirty="0" smtClean="0">
                <a:ea typeface="Calibri"/>
                <a:cs typeface="Times New Roman"/>
              </a:rPr>
              <a:t/>
            </a:r>
            <a:br>
              <a:rPr lang="tr-TR" sz="4000" dirty="0" smtClean="0">
                <a:ea typeface="Calibri"/>
                <a:cs typeface="Times New Roman"/>
              </a:rPr>
            </a:br>
            <a:endParaRPr lang="tr-TR" dirty="0"/>
          </a:p>
        </p:txBody>
      </p:sp>
    </p:spTree>
    <p:extLst>
      <p:ext uri="{BB962C8B-B14F-4D97-AF65-F5344CB8AC3E}">
        <p14:creationId xmlns:p14="http://schemas.microsoft.com/office/powerpoint/2010/main" val="15370064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404664"/>
            <a:ext cx="8229600" cy="5976664"/>
          </a:xfrm>
        </p:spPr>
        <p:txBody>
          <a:bodyPr>
            <a:normAutofit fontScale="92500" lnSpcReduction="10000"/>
          </a:bodyPr>
          <a:lstStyle/>
          <a:p>
            <a:pPr lvl="0">
              <a:lnSpc>
                <a:spcPct val="115000"/>
              </a:lnSpc>
              <a:spcAft>
                <a:spcPts val="1000"/>
              </a:spcAft>
              <a:buSzPts val="1000"/>
              <a:buFont typeface="Symbol"/>
              <a:buChar char=""/>
              <a:tabLst>
                <a:tab pos="457200" algn="l"/>
              </a:tabLst>
            </a:pPr>
            <a:r>
              <a:rPr lang="tr-TR" dirty="0" smtClean="0">
                <a:solidFill>
                  <a:srgbClr val="C0504D"/>
                </a:solidFill>
                <a:effectLst/>
                <a:latin typeface="Arial"/>
                <a:ea typeface="Times New Roman"/>
                <a:cs typeface="Times New Roman"/>
              </a:rPr>
              <a:t>Odanız temiz havadar </a:t>
            </a:r>
            <a:r>
              <a:rPr lang="tr-TR" dirty="0" err="1" smtClean="0">
                <a:solidFill>
                  <a:srgbClr val="C0504D"/>
                </a:solidFill>
                <a:effectLst/>
                <a:latin typeface="Arial"/>
                <a:ea typeface="Times New Roman"/>
                <a:cs typeface="Times New Roman"/>
              </a:rPr>
              <a:t>olmalı,sık</a:t>
            </a:r>
            <a:r>
              <a:rPr lang="tr-TR" dirty="0" smtClean="0">
                <a:solidFill>
                  <a:srgbClr val="C0504D"/>
                </a:solidFill>
                <a:effectLst/>
                <a:latin typeface="Arial"/>
                <a:ea typeface="Times New Roman"/>
                <a:cs typeface="Times New Roman"/>
              </a:rPr>
              <a:t> sık havalandırılmalı ve düzenli olmalı.</a:t>
            </a:r>
            <a:endParaRPr lang="tr-TR" sz="2800" dirty="0">
              <a:solidFill>
                <a:srgbClr val="C0504D"/>
              </a:solidFill>
              <a:ea typeface="Calibri"/>
              <a:cs typeface="Times New Roman"/>
            </a:endParaRPr>
          </a:p>
          <a:p>
            <a:pPr lvl="0">
              <a:lnSpc>
                <a:spcPct val="115000"/>
              </a:lnSpc>
              <a:spcAft>
                <a:spcPts val="1000"/>
              </a:spcAft>
              <a:buSzPts val="1000"/>
              <a:buFont typeface="Symbol"/>
              <a:buChar char=""/>
              <a:tabLst>
                <a:tab pos="457200" algn="l"/>
              </a:tabLst>
            </a:pPr>
            <a:r>
              <a:rPr lang="tr-TR" dirty="0" smtClean="0">
                <a:solidFill>
                  <a:srgbClr val="C0504D"/>
                </a:solidFill>
                <a:effectLst/>
                <a:latin typeface="Arial"/>
                <a:ea typeface="Times New Roman"/>
                <a:cs typeface="Times New Roman"/>
              </a:rPr>
              <a:t>Çalışma odanızda ders çalışırken dikkatinizi dağıtabilecek posterler, afişler, müzik, resim vb. dikkat dağıtıcı işitsel ve görsel uyarıcılar en aza indirilmelidir.</a:t>
            </a:r>
            <a:endParaRPr lang="tr-TR" sz="2800" dirty="0">
              <a:solidFill>
                <a:srgbClr val="C0504D"/>
              </a:solidFill>
              <a:ea typeface="Calibri"/>
              <a:cs typeface="Times New Roman"/>
            </a:endParaRPr>
          </a:p>
          <a:p>
            <a:pPr lvl="0">
              <a:lnSpc>
                <a:spcPct val="115000"/>
              </a:lnSpc>
              <a:spcAft>
                <a:spcPts val="1000"/>
              </a:spcAft>
              <a:buSzPts val="1000"/>
              <a:buFont typeface="Symbol"/>
              <a:buChar char=""/>
              <a:tabLst>
                <a:tab pos="457200" algn="l"/>
              </a:tabLst>
            </a:pPr>
            <a:r>
              <a:rPr lang="tr-TR" dirty="0" smtClean="0">
                <a:solidFill>
                  <a:srgbClr val="C0504D"/>
                </a:solidFill>
                <a:effectLst/>
                <a:latin typeface="Arial"/>
                <a:ea typeface="Times New Roman"/>
                <a:cs typeface="Times New Roman"/>
              </a:rPr>
              <a:t>Odanız mümkün olduğunca sade ve düzenli olmalı, iyi aydınlatılmalı, ışık gözlerinizi yormamalı.</a:t>
            </a:r>
            <a:endParaRPr lang="tr-TR" sz="2800" dirty="0">
              <a:solidFill>
                <a:srgbClr val="C0504D"/>
              </a:solidFill>
              <a:ea typeface="Calibri"/>
              <a:cs typeface="Times New Roman"/>
            </a:endParaRPr>
          </a:p>
          <a:p>
            <a:pPr lvl="0">
              <a:lnSpc>
                <a:spcPct val="115000"/>
              </a:lnSpc>
              <a:spcAft>
                <a:spcPts val="1000"/>
              </a:spcAft>
              <a:buSzPts val="1000"/>
              <a:buFont typeface="Symbol"/>
              <a:buChar char=""/>
              <a:tabLst>
                <a:tab pos="457200" algn="l"/>
              </a:tabLst>
            </a:pPr>
            <a:r>
              <a:rPr lang="tr-TR" dirty="0" smtClean="0">
                <a:solidFill>
                  <a:srgbClr val="C0504D"/>
                </a:solidFill>
                <a:effectLst/>
                <a:latin typeface="Arial"/>
                <a:ea typeface="Times New Roman"/>
                <a:cs typeface="Times New Roman"/>
              </a:rPr>
              <a:t>Çalışmanızda yeterince verim alabilmek için dengeli ve düzenli beslenmelisiniz.</a:t>
            </a:r>
            <a:endParaRPr lang="tr-TR" sz="2800" dirty="0">
              <a:solidFill>
                <a:srgbClr val="C0504D"/>
              </a:solidFill>
              <a:ea typeface="Calibri"/>
              <a:cs typeface="Times New Roman"/>
            </a:endParaRPr>
          </a:p>
          <a:p>
            <a:pPr lvl="0">
              <a:lnSpc>
                <a:spcPct val="115000"/>
              </a:lnSpc>
              <a:spcAft>
                <a:spcPts val="1000"/>
              </a:spcAft>
              <a:buSzPts val="1000"/>
              <a:buFont typeface="Symbol"/>
              <a:buChar char=""/>
              <a:tabLst>
                <a:tab pos="457200" algn="l"/>
              </a:tabLst>
            </a:pPr>
            <a:r>
              <a:rPr lang="tr-TR" dirty="0" smtClean="0">
                <a:solidFill>
                  <a:srgbClr val="C0504D"/>
                </a:solidFill>
                <a:effectLst/>
                <a:latin typeface="Arial"/>
                <a:ea typeface="Times New Roman"/>
                <a:cs typeface="Times New Roman"/>
              </a:rPr>
              <a:t>Sınavlara hazırlandığınız dönemlerde zayıflama rejimine girmeyi kesinlikle düşünmemelisiniz.</a:t>
            </a:r>
            <a:endParaRPr lang="tr-TR" sz="2800" dirty="0">
              <a:solidFill>
                <a:srgbClr val="C0504D"/>
              </a:solidFill>
              <a:ea typeface="Calibri"/>
              <a:cs typeface="Times New Roman"/>
            </a:endParaRPr>
          </a:p>
          <a:p>
            <a:pPr lvl="0">
              <a:lnSpc>
                <a:spcPct val="115000"/>
              </a:lnSpc>
              <a:spcAft>
                <a:spcPts val="1000"/>
              </a:spcAft>
              <a:buSzPts val="1000"/>
              <a:buFont typeface="Symbol"/>
              <a:buChar char=""/>
              <a:tabLst>
                <a:tab pos="457200" algn="l"/>
              </a:tabLst>
            </a:pPr>
            <a:r>
              <a:rPr lang="tr-TR" dirty="0" smtClean="0">
                <a:solidFill>
                  <a:srgbClr val="C0504D"/>
                </a:solidFill>
                <a:effectLst/>
                <a:latin typeface="Arial"/>
                <a:ea typeface="Times New Roman"/>
                <a:cs typeface="Times New Roman"/>
              </a:rPr>
              <a:t>Uykunuzun düzenine dikkat etmeli 7-8 saatlik uykunuzu almalısınız.</a:t>
            </a:r>
            <a:endParaRPr lang="tr-TR" sz="2800" dirty="0">
              <a:solidFill>
                <a:srgbClr val="C0504D"/>
              </a:solidFill>
              <a:ea typeface="Calibri"/>
              <a:cs typeface="Times New Roman"/>
            </a:endParaRPr>
          </a:p>
          <a:p>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15181627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C:\Users\Müdür\Desktop\DER ÇALIŞMA.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268760"/>
            <a:ext cx="8640960" cy="5112568"/>
          </a:xfrm>
          <a:prstGeom prst="rect">
            <a:avLst/>
          </a:prstGeom>
          <a:noFill/>
          <a:ln>
            <a:noFill/>
          </a:ln>
        </p:spPr>
      </p:pic>
      <p:sp>
        <p:nvSpPr>
          <p:cNvPr id="2" name="Başlık 1"/>
          <p:cNvSpPr>
            <a:spLocks noGrp="1"/>
          </p:cNvSpPr>
          <p:nvPr>
            <p:ph type="title"/>
          </p:nvPr>
        </p:nvSpPr>
        <p:spPr/>
        <p:txBody>
          <a:bodyPr>
            <a:normAutofit fontScale="90000"/>
          </a:bodyPr>
          <a:lstStyle/>
          <a:p>
            <a:pPr marL="457200">
              <a:lnSpc>
                <a:spcPct val="115000"/>
              </a:lnSpc>
              <a:spcAft>
                <a:spcPts val="750"/>
              </a:spcAft>
            </a:pPr>
            <a:r>
              <a:rPr lang="tr-TR" b="1" dirty="0" smtClean="0">
                <a:solidFill>
                  <a:srgbClr val="595959"/>
                </a:solidFill>
                <a:effectLst/>
                <a:highlight>
                  <a:srgbClr val="FFFF00"/>
                </a:highlight>
                <a:latin typeface="Arial"/>
                <a:ea typeface="Times New Roman"/>
                <a:cs typeface="Times New Roman"/>
              </a:rPr>
              <a:t>BAZI ÖĞRENME YÖNTEMLERİ</a:t>
            </a:r>
            <a:r>
              <a:rPr lang="tr-TR" sz="4000" dirty="0">
                <a:ea typeface="Calibri"/>
                <a:cs typeface="Times New Roman"/>
              </a:rPr>
              <a:t/>
            </a:r>
            <a:br>
              <a:rPr lang="tr-TR" sz="4000" dirty="0">
                <a:ea typeface="Calibri"/>
                <a:cs typeface="Times New Roman"/>
              </a:rPr>
            </a:br>
            <a:endParaRPr lang="tr-TR" dirty="0"/>
          </a:p>
        </p:txBody>
      </p:sp>
    </p:spTree>
    <p:extLst>
      <p:ext uri="{BB962C8B-B14F-4D97-AF65-F5344CB8AC3E}">
        <p14:creationId xmlns:p14="http://schemas.microsoft.com/office/powerpoint/2010/main" val="36744858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2067" y="1772816"/>
            <a:ext cx="7408333" cy="4353347"/>
          </a:xfrm>
        </p:spPr>
        <p:txBody>
          <a:bodyPr>
            <a:normAutofit/>
          </a:bodyPr>
          <a:lstStyle/>
          <a:p>
            <a:pPr marL="457200">
              <a:lnSpc>
                <a:spcPct val="115000"/>
              </a:lnSpc>
              <a:spcAft>
                <a:spcPts val="750"/>
              </a:spcAft>
            </a:pPr>
            <a:r>
              <a:rPr lang="tr-TR" sz="2800" dirty="0" smtClean="0">
                <a:solidFill>
                  <a:srgbClr val="00B050"/>
                </a:solidFill>
                <a:effectLst/>
                <a:latin typeface="Arial"/>
                <a:ea typeface="Times New Roman"/>
                <a:cs typeface="Times New Roman"/>
              </a:rPr>
              <a:t>Bir konuyu öğrenmenin ilk aşamalarından biri konuları dikkatle okumaktır.</a:t>
            </a:r>
            <a:endParaRPr lang="tr-TR" sz="2800" dirty="0">
              <a:ea typeface="Calibri"/>
              <a:cs typeface="Times New Roman"/>
            </a:endParaRPr>
          </a:p>
          <a:p>
            <a:pPr marL="457200">
              <a:lnSpc>
                <a:spcPct val="115000"/>
              </a:lnSpc>
              <a:spcAft>
                <a:spcPts val="750"/>
              </a:spcAft>
            </a:pPr>
            <a:r>
              <a:rPr lang="tr-TR" sz="2800" dirty="0" smtClean="0">
                <a:solidFill>
                  <a:srgbClr val="00B050"/>
                </a:solidFill>
                <a:effectLst/>
                <a:latin typeface="Arial"/>
                <a:ea typeface="Times New Roman"/>
                <a:cs typeface="Times New Roman"/>
              </a:rPr>
              <a:t>Ders kitabını büyük bir dikkatle okumak bile o konunun öğrenilmesinde yeterli değilken pek çok kişi okuma işini uzanarak, gürültülü ortamda veya müzik dinleyerek yapmaktadır.</a:t>
            </a:r>
            <a:endParaRPr lang="tr-TR" sz="2800" dirty="0">
              <a:ea typeface="Calibri"/>
              <a:cs typeface="Times New Roman"/>
            </a:endParaRPr>
          </a:p>
          <a:p>
            <a:endParaRPr lang="tr-TR" dirty="0"/>
          </a:p>
        </p:txBody>
      </p:sp>
      <p:sp>
        <p:nvSpPr>
          <p:cNvPr id="2" name="Başlık 1"/>
          <p:cNvSpPr>
            <a:spLocks noGrp="1"/>
          </p:cNvSpPr>
          <p:nvPr>
            <p:ph type="title"/>
          </p:nvPr>
        </p:nvSpPr>
        <p:spPr/>
        <p:txBody>
          <a:bodyPr>
            <a:normAutofit fontScale="90000"/>
          </a:bodyPr>
          <a:lstStyle/>
          <a:p>
            <a:r>
              <a:rPr lang="tr-TR" i="1" u="sng" dirty="0" smtClean="0">
                <a:solidFill>
                  <a:srgbClr val="595959"/>
                </a:solidFill>
                <a:effectLst/>
                <a:highlight>
                  <a:srgbClr val="00FF00"/>
                </a:highlight>
                <a:latin typeface="Arial"/>
                <a:ea typeface="Times New Roman"/>
                <a:cs typeface="Times New Roman"/>
              </a:rPr>
              <a:t>Okuyarak Öğrenme</a:t>
            </a:r>
            <a:r>
              <a:rPr lang="tr-TR" sz="4000" dirty="0" smtClean="0">
                <a:ea typeface="Calibri"/>
                <a:cs typeface="Times New Roman"/>
              </a:rPr>
              <a:t/>
            </a:r>
            <a:br>
              <a:rPr lang="tr-TR" sz="4000" dirty="0" smtClean="0">
                <a:ea typeface="Calibri"/>
                <a:cs typeface="Times New Roman"/>
              </a:rPr>
            </a:br>
            <a:endParaRPr lang="tr-TR" dirty="0"/>
          </a:p>
        </p:txBody>
      </p:sp>
    </p:spTree>
    <p:extLst>
      <p:ext uri="{BB962C8B-B14F-4D97-AF65-F5344CB8AC3E}">
        <p14:creationId xmlns:p14="http://schemas.microsoft.com/office/powerpoint/2010/main" val="5096198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616624"/>
          </a:xfrm>
        </p:spPr>
        <p:txBody>
          <a:bodyPr>
            <a:normAutofit/>
          </a:bodyPr>
          <a:lstStyle/>
          <a:p>
            <a:pPr marL="457200">
              <a:lnSpc>
                <a:spcPct val="115000"/>
              </a:lnSpc>
              <a:spcAft>
                <a:spcPts val="750"/>
              </a:spcAft>
            </a:pPr>
            <a:r>
              <a:rPr lang="tr-TR" sz="2800" dirty="0" smtClean="0">
                <a:solidFill>
                  <a:srgbClr val="00B050"/>
                </a:solidFill>
                <a:effectLst/>
                <a:latin typeface="Arial"/>
                <a:ea typeface="Times New Roman"/>
                <a:cs typeface="Times New Roman"/>
              </a:rPr>
              <a:t>Böyle bir okumadan alınacak verim düşük olmakta ve “Çalışıyorum Fakat Başarılı Olamıyorum” sonucu ortaya çıkarabilmektedir.</a:t>
            </a:r>
            <a:endParaRPr lang="tr-TR" sz="2800" dirty="0">
              <a:ea typeface="Calibri"/>
              <a:cs typeface="Times New Roman"/>
            </a:endParaRPr>
          </a:p>
          <a:p>
            <a:pPr marL="457200">
              <a:lnSpc>
                <a:spcPct val="115000"/>
              </a:lnSpc>
              <a:spcAft>
                <a:spcPts val="750"/>
              </a:spcAft>
            </a:pPr>
            <a:r>
              <a:rPr lang="tr-TR" sz="2800" dirty="0" smtClean="0">
                <a:solidFill>
                  <a:srgbClr val="00B050"/>
                </a:solidFill>
                <a:effectLst/>
                <a:latin typeface="Arial"/>
                <a:ea typeface="Times New Roman"/>
                <a:cs typeface="Times New Roman"/>
              </a:rPr>
              <a:t>Konuları dikkatle okuduktan sonra kitabı veya okuduğunuz şeyi kapatın, sadece aklınızdan konuyu anlatmaya çalışın.</a:t>
            </a:r>
            <a:endParaRPr lang="tr-TR" sz="2800" dirty="0">
              <a:ea typeface="Calibri"/>
              <a:cs typeface="Times New Roman"/>
            </a:endParaRPr>
          </a:p>
          <a:p>
            <a:pPr marL="457200">
              <a:lnSpc>
                <a:spcPct val="115000"/>
              </a:lnSpc>
              <a:spcAft>
                <a:spcPts val="750"/>
              </a:spcAft>
            </a:pPr>
            <a:r>
              <a:rPr lang="tr-TR" sz="2800" dirty="0" smtClean="0">
                <a:solidFill>
                  <a:srgbClr val="00B050"/>
                </a:solidFill>
                <a:effectLst/>
                <a:latin typeface="Arial"/>
                <a:ea typeface="Times New Roman"/>
                <a:cs typeface="Times New Roman"/>
              </a:rPr>
              <a:t>Eğer anlayamadığınız yerler varsa notlarınıza bakın, o bölümü tekrarlayın veya en kısa zamanda etütte - derslerde öğretmenlerinize sorun.</a:t>
            </a:r>
            <a:endParaRPr lang="tr-TR" sz="2800" dirty="0">
              <a:ea typeface="Calibri"/>
              <a:cs typeface="Times New Roman"/>
            </a:endParaRPr>
          </a:p>
          <a:p>
            <a:endParaRPr lang="tr-TR" dirty="0"/>
          </a:p>
        </p:txBody>
      </p:sp>
      <p:sp>
        <p:nvSpPr>
          <p:cNvPr id="2" name="Başlık 1"/>
          <p:cNvSpPr>
            <a:spLocks noGrp="1"/>
          </p:cNvSpPr>
          <p:nvPr>
            <p:ph type="title"/>
          </p:nvPr>
        </p:nvSpPr>
        <p:spPr>
          <a:xfrm>
            <a:off x="457200" y="338328"/>
            <a:ext cx="8229600" cy="2370592"/>
          </a:xfrm>
        </p:spPr>
        <p:txBody>
          <a:bodyPr/>
          <a:lstStyle/>
          <a:p>
            <a:endParaRPr lang="tr-TR" dirty="0"/>
          </a:p>
        </p:txBody>
      </p:sp>
    </p:spTree>
    <p:extLst>
      <p:ext uri="{BB962C8B-B14F-4D97-AF65-F5344CB8AC3E}">
        <p14:creationId xmlns:p14="http://schemas.microsoft.com/office/powerpoint/2010/main" val="35288814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marL="457200">
              <a:lnSpc>
                <a:spcPct val="115000"/>
              </a:lnSpc>
              <a:spcAft>
                <a:spcPts val="750"/>
              </a:spcAft>
            </a:pPr>
            <a:r>
              <a:rPr lang="tr-TR" dirty="0" smtClean="0">
                <a:solidFill>
                  <a:srgbClr val="0070C0"/>
                </a:solidFill>
                <a:effectLst/>
                <a:latin typeface="Arial"/>
                <a:ea typeface="Times New Roman"/>
                <a:cs typeface="Times New Roman"/>
              </a:rPr>
              <a:t>Bir konuyu öğrenmenin diğer bir yolu da derste anlatılırken konuyu anlamaktır.</a:t>
            </a:r>
            <a:endParaRPr lang="tr-TR" sz="2800" dirty="0">
              <a:ea typeface="Calibri"/>
              <a:cs typeface="Times New Roman"/>
            </a:endParaRPr>
          </a:p>
          <a:p>
            <a:pPr marL="457200">
              <a:lnSpc>
                <a:spcPct val="115000"/>
              </a:lnSpc>
              <a:spcAft>
                <a:spcPts val="750"/>
              </a:spcAft>
            </a:pPr>
            <a:r>
              <a:rPr lang="tr-TR" dirty="0" smtClean="0">
                <a:solidFill>
                  <a:srgbClr val="0070C0"/>
                </a:solidFill>
                <a:effectLst/>
                <a:latin typeface="Arial"/>
                <a:ea typeface="Times New Roman"/>
                <a:cs typeface="Times New Roman"/>
              </a:rPr>
              <a:t>Bunun için öncelikle anlatılan konuya dikkati yoğunlaştırmak gereklidir.</a:t>
            </a:r>
            <a:endParaRPr lang="tr-TR" sz="2800" dirty="0">
              <a:ea typeface="Calibri"/>
              <a:cs typeface="Times New Roman"/>
            </a:endParaRPr>
          </a:p>
          <a:p>
            <a:pPr marL="457200">
              <a:lnSpc>
                <a:spcPct val="115000"/>
              </a:lnSpc>
              <a:spcAft>
                <a:spcPts val="750"/>
              </a:spcAft>
            </a:pPr>
            <a:r>
              <a:rPr lang="tr-TR" dirty="0" smtClean="0">
                <a:solidFill>
                  <a:srgbClr val="0070C0"/>
                </a:solidFill>
                <a:effectLst/>
                <a:latin typeface="Arial"/>
                <a:ea typeface="Times New Roman"/>
                <a:cs typeface="Times New Roman"/>
              </a:rPr>
              <a:t>Derse aktif bir katılım sağlanmadıkça konuyu dinleyerek öğrenmek tam olarak mümkün olmamaktadır.</a:t>
            </a:r>
            <a:endParaRPr lang="tr-TR" sz="2800" dirty="0">
              <a:ea typeface="Calibri"/>
              <a:cs typeface="Times New Roman"/>
            </a:endParaRPr>
          </a:p>
          <a:p>
            <a:endParaRPr lang="tr-TR" dirty="0"/>
          </a:p>
        </p:txBody>
      </p:sp>
      <p:sp>
        <p:nvSpPr>
          <p:cNvPr id="2" name="Başlık 1"/>
          <p:cNvSpPr>
            <a:spLocks noGrp="1"/>
          </p:cNvSpPr>
          <p:nvPr>
            <p:ph type="title"/>
          </p:nvPr>
        </p:nvSpPr>
        <p:spPr/>
        <p:txBody>
          <a:bodyPr>
            <a:normAutofit fontScale="90000"/>
          </a:bodyPr>
          <a:lstStyle/>
          <a:p>
            <a:r>
              <a:rPr lang="tr-TR" i="1" u="sng" dirty="0" smtClean="0">
                <a:solidFill>
                  <a:srgbClr val="595959"/>
                </a:solidFill>
                <a:effectLst/>
                <a:highlight>
                  <a:srgbClr val="00FFFF"/>
                </a:highlight>
                <a:latin typeface="Arial"/>
                <a:ea typeface="Times New Roman"/>
                <a:cs typeface="Times New Roman"/>
              </a:rPr>
              <a:t>Dinleyerek Öğrenme</a:t>
            </a:r>
            <a:r>
              <a:rPr lang="tr-TR" sz="4000" dirty="0" smtClean="0">
                <a:ea typeface="Calibri"/>
                <a:cs typeface="Times New Roman"/>
              </a:rPr>
              <a:t/>
            </a:r>
            <a:br>
              <a:rPr lang="tr-TR" sz="4000" dirty="0" smtClean="0">
                <a:ea typeface="Calibri"/>
                <a:cs typeface="Times New Roman"/>
              </a:rPr>
            </a:br>
            <a:endParaRPr lang="tr-TR" dirty="0"/>
          </a:p>
        </p:txBody>
      </p:sp>
    </p:spTree>
    <p:extLst>
      <p:ext uri="{BB962C8B-B14F-4D97-AF65-F5344CB8AC3E}">
        <p14:creationId xmlns:p14="http://schemas.microsoft.com/office/powerpoint/2010/main" val="22800684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976664"/>
          </a:xfrm>
        </p:spPr>
        <p:txBody>
          <a:bodyPr>
            <a:normAutofit/>
          </a:bodyPr>
          <a:lstStyle/>
          <a:p>
            <a:pPr marL="457200">
              <a:lnSpc>
                <a:spcPct val="115000"/>
              </a:lnSpc>
              <a:spcAft>
                <a:spcPts val="750"/>
              </a:spcAft>
            </a:pPr>
            <a:r>
              <a:rPr lang="tr-TR" sz="2800" dirty="0" smtClean="0">
                <a:solidFill>
                  <a:srgbClr val="0070C0"/>
                </a:solidFill>
                <a:effectLst/>
                <a:latin typeface="Arial"/>
                <a:ea typeface="Times New Roman"/>
                <a:cs typeface="Times New Roman"/>
              </a:rPr>
              <a:t>Derse aktif olarak katılmanız hem dikkatinizin dağılmasını engeller, hem de dersten daha çok zevk almanızı sağlar.</a:t>
            </a:r>
            <a:endParaRPr lang="tr-TR" sz="2800" dirty="0">
              <a:ea typeface="Calibri"/>
              <a:cs typeface="Times New Roman"/>
            </a:endParaRPr>
          </a:p>
          <a:p>
            <a:pPr marL="457200">
              <a:lnSpc>
                <a:spcPct val="115000"/>
              </a:lnSpc>
              <a:spcAft>
                <a:spcPts val="750"/>
              </a:spcAft>
            </a:pPr>
            <a:r>
              <a:rPr lang="tr-TR" sz="2800" dirty="0" smtClean="0">
                <a:solidFill>
                  <a:srgbClr val="0070C0"/>
                </a:solidFill>
                <a:effectLst/>
                <a:latin typeface="Arial"/>
                <a:ea typeface="Times New Roman"/>
                <a:cs typeface="Times New Roman"/>
              </a:rPr>
              <a:t>Ders anlatılırken anlatılmak istenen fikirlere dikkat etmek gereklidir.</a:t>
            </a:r>
            <a:endParaRPr lang="tr-TR" sz="2800" dirty="0">
              <a:ea typeface="Calibri"/>
              <a:cs typeface="Times New Roman"/>
            </a:endParaRPr>
          </a:p>
          <a:p>
            <a:pPr marL="457200">
              <a:lnSpc>
                <a:spcPct val="115000"/>
              </a:lnSpc>
              <a:spcAft>
                <a:spcPts val="750"/>
              </a:spcAft>
            </a:pPr>
            <a:r>
              <a:rPr lang="tr-TR" sz="2800" dirty="0" smtClean="0">
                <a:solidFill>
                  <a:srgbClr val="595959"/>
                </a:solidFill>
                <a:effectLst/>
                <a:latin typeface="Arial"/>
                <a:ea typeface="Times New Roman"/>
                <a:cs typeface="Times New Roman"/>
              </a:rPr>
              <a:t>Ders sırasında öğretmen bazen konunun önemli noktalarını “özetlersek, şu noktaya dikkatinizi çekerim” gibi ifadelerle vurgular.</a:t>
            </a:r>
            <a:endParaRPr lang="tr-TR" sz="2800" dirty="0">
              <a:ea typeface="Calibri"/>
              <a:cs typeface="Times New Roman"/>
            </a:endParaRPr>
          </a:p>
          <a:p>
            <a:pPr marL="457200">
              <a:lnSpc>
                <a:spcPct val="115000"/>
              </a:lnSpc>
              <a:spcAft>
                <a:spcPts val="750"/>
              </a:spcAft>
            </a:pPr>
            <a:r>
              <a:rPr lang="tr-TR" sz="2800" dirty="0" smtClean="0">
                <a:solidFill>
                  <a:srgbClr val="595959"/>
                </a:solidFill>
                <a:effectLst/>
                <a:latin typeface="Arial"/>
                <a:ea typeface="Times New Roman"/>
                <a:cs typeface="Times New Roman"/>
              </a:rPr>
              <a:t>Özellikle bu kısımlara daha çok dikkat etmeniz gerekir.</a:t>
            </a:r>
            <a:endParaRPr lang="tr-TR" sz="2800" dirty="0">
              <a:ea typeface="Calibri"/>
              <a:cs typeface="Times New Roman"/>
            </a:endParaRPr>
          </a:p>
          <a:p>
            <a:endParaRPr lang="tr-TR" dirty="0"/>
          </a:p>
        </p:txBody>
      </p:sp>
      <p:sp>
        <p:nvSpPr>
          <p:cNvPr id="2" name="Başlık 1"/>
          <p:cNvSpPr>
            <a:spLocks noGrp="1"/>
          </p:cNvSpPr>
          <p:nvPr>
            <p:ph type="title"/>
          </p:nvPr>
        </p:nvSpPr>
        <p:spPr>
          <a:xfrm>
            <a:off x="457200" y="548680"/>
            <a:ext cx="8229600" cy="1042376"/>
          </a:xfrm>
        </p:spPr>
        <p:txBody>
          <a:bodyPr/>
          <a:lstStyle/>
          <a:p>
            <a:endParaRPr lang="tr-TR" dirty="0"/>
          </a:p>
        </p:txBody>
      </p:sp>
    </p:spTree>
    <p:extLst>
      <p:ext uri="{BB962C8B-B14F-4D97-AF65-F5344CB8AC3E}">
        <p14:creationId xmlns:p14="http://schemas.microsoft.com/office/powerpoint/2010/main" val="5418626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marL="457200">
              <a:lnSpc>
                <a:spcPct val="115000"/>
              </a:lnSpc>
              <a:spcAft>
                <a:spcPts val="750"/>
              </a:spcAft>
            </a:pPr>
            <a:r>
              <a:rPr lang="tr-TR" dirty="0" smtClean="0">
                <a:solidFill>
                  <a:srgbClr val="595959"/>
                </a:solidFill>
                <a:effectLst/>
                <a:latin typeface="Arial"/>
                <a:ea typeface="Times New Roman"/>
                <a:cs typeface="Times New Roman"/>
              </a:rPr>
              <a:t>Öğrenmede etkili diğer bir yol da konuyu ve anlatılanları not etmektir.</a:t>
            </a:r>
            <a:endParaRPr lang="tr-TR" sz="2800" dirty="0">
              <a:ea typeface="Calibri"/>
              <a:cs typeface="Times New Roman"/>
            </a:endParaRPr>
          </a:p>
          <a:p>
            <a:pPr marL="457200">
              <a:lnSpc>
                <a:spcPct val="115000"/>
              </a:lnSpc>
              <a:spcAft>
                <a:spcPts val="750"/>
              </a:spcAft>
            </a:pPr>
            <a:r>
              <a:rPr lang="tr-TR" dirty="0" smtClean="0">
                <a:solidFill>
                  <a:srgbClr val="595959"/>
                </a:solidFill>
                <a:effectLst/>
                <a:latin typeface="Arial"/>
                <a:ea typeface="Times New Roman"/>
                <a:cs typeface="Times New Roman"/>
              </a:rPr>
              <a:t>Not tuttuğunuz zaman anlatılanları öğrenme düzeyiniz daha da artacaktır.</a:t>
            </a:r>
            <a:endParaRPr lang="tr-TR" sz="2800" dirty="0">
              <a:ea typeface="Calibri"/>
              <a:cs typeface="Times New Roman"/>
            </a:endParaRPr>
          </a:p>
          <a:p>
            <a:pPr marL="457200">
              <a:lnSpc>
                <a:spcPct val="115000"/>
              </a:lnSpc>
              <a:spcAft>
                <a:spcPts val="750"/>
              </a:spcAft>
            </a:pPr>
            <a:r>
              <a:rPr lang="tr-TR" dirty="0" smtClean="0">
                <a:solidFill>
                  <a:srgbClr val="595959"/>
                </a:solidFill>
                <a:effectLst/>
                <a:latin typeface="Arial"/>
                <a:ea typeface="Times New Roman"/>
                <a:cs typeface="Times New Roman"/>
              </a:rPr>
              <a:t>Ayrıca konuyla ilgili anahtar bölümlerin ve öğretmenin derse verdiği işaretlerin not tutulması öğrenme için büyük önem taşımaktadır.</a:t>
            </a:r>
            <a:endParaRPr lang="tr-TR" sz="2800" dirty="0">
              <a:ea typeface="Calibri"/>
              <a:cs typeface="Times New Roman"/>
            </a:endParaRPr>
          </a:p>
          <a:p>
            <a:endParaRPr lang="tr-TR" dirty="0"/>
          </a:p>
        </p:txBody>
      </p:sp>
      <p:sp>
        <p:nvSpPr>
          <p:cNvPr id="2" name="Başlık 1"/>
          <p:cNvSpPr>
            <a:spLocks noGrp="1"/>
          </p:cNvSpPr>
          <p:nvPr>
            <p:ph type="title"/>
          </p:nvPr>
        </p:nvSpPr>
        <p:spPr/>
        <p:txBody>
          <a:bodyPr>
            <a:normAutofit fontScale="90000"/>
          </a:bodyPr>
          <a:lstStyle/>
          <a:p>
            <a:r>
              <a:rPr lang="tr-TR" i="1" u="sng" dirty="0" smtClean="0">
                <a:solidFill>
                  <a:srgbClr val="595959"/>
                </a:solidFill>
                <a:effectLst/>
                <a:highlight>
                  <a:srgbClr val="FFFF00"/>
                </a:highlight>
                <a:latin typeface="Arial"/>
                <a:ea typeface="Times New Roman"/>
                <a:cs typeface="Times New Roman"/>
              </a:rPr>
              <a:t>Not Tutarak Öğrenme</a:t>
            </a:r>
            <a:r>
              <a:rPr lang="tr-TR" sz="4000" dirty="0" smtClean="0">
                <a:ea typeface="Calibri"/>
                <a:cs typeface="Times New Roman"/>
              </a:rPr>
              <a:t/>
            </a:r>
            <a:br>
              <a:rPr lang="tr-TR" sz="4000" dirty="0" smtClean="0">
                <a:ea typeface="Calibri"/>
                <a:cs typeface="Times New Roman"/>
              </a:rPr>
            </a:br>
            <a:endParaRPr lang="tr-TR" dirty="0"/>
          </a:p>
        </p:txBody>
      </p:sp>
    </p:spTree>
    <p:extLst>
      <p:ext uri="{BB962C8B-B14F-4D97-AF65-F5344CB8AC3E}">
        <p14:creationId xmlns:p14="http://schemas.microsoft.com/office/powerpoint/2010/main" val="11120188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1268760"/>
            <a:ext cx="7990656" cy="5112567"/>
          </a:xfrm>
        </p:spPr>
        <p:txBody>
          <a:bodyPr>
            <a:normAutofit fontScale="90000"/>
          </a:bodyPr>
          <a:lstStyle/>
          <a:p>
            <a:pPr algn="l"/>
            <a:r>
              <a:rPr lang="tr-TR" sz="4000" dirty="0" smtClean="0"/>
              <a:t/>
            </a:r>
            <a:br>
              <a:rPr lang="tr-TR" sz="4000" dirty="0" smtClean="0"/>
            </a:br>
            <a:r>
              <a:rPr lang="tr-TR" sz="4000" dirty="0"/>
              <a:t/>
            </a:r>
            <a:br>
              <a:rPr lang="tr-TR" sz="4000" dirty="0"/>
            </a:br>
            <a:r>
              <a:rPr lang="tr-TR" sz="4000" dirty="0" smtClean="0"/>
              <a:t/>
            </a:r>
            <a:br>
              <a:rPr lang="tr-TR" sz="4000" dirty="0" smtClean="0"/>
            </a:br>
            <a:r>
              <a:rPr lang="tr-TR" sz="4000" dirty="0"/>
              <a:t/>
            </a:r>
            <a:br>
              <a:rPr lang="tr-TR" sz="4000" dirty="0"/>
            </a:br>
            <a:r>
              <a:rPr lang="tr-TR" sz="3600" dirty="0" smtClean="0">
                <a:solidFill>
                  <a:schemeClr val="accent2">
                    <a:lumMod val="50000"/>
                  </a:schemeClr>
                </a:solidFill>
              </a:rPr>
              <a:t>Sevgili öğrenciler pek çoğunuz ders çalışma ile ilgili yakınmalarınızı ve sorunlarınızı dile getiriyorsunuz.</a:t>
            </a:r>
            <a:br>
              <a:rPr lang="tr-TR" sz="3600" dirty="0" smtClean="0">
                <a:solidFill>
                  <a:schemeClr val="accent2">
                    <a:lumMod val="50000"/>
                  </a:schemeClr>
                </a:solidFill>
              </a:rPr>
            </a:br>
            <a:r>
              <a:rPr lang="tr-TR" sz="3600" dirty="0" smtClean="0">
                <a:solidFill>
                  <a:schemeClr val="accent2">
                    <a:lumMod val="50000"/>
                  </a:schemeClr>
                </a:solidFill>
              </a:rPr>
              <a:t>Genellikle ders çalışmaya başlamakta güçlük çektiğinizden, çalışmayı sürdüremediğinizden, çalıştığınız halde başarılı olamadığınızdan şikâyetçisiniz.</a:t>
            </a:r>
            <a:br>
              <a:rPr lang="tr-TR" sz="3600" dirty="0" smtClean="0">
                <a:solidFill>
                  <a:schemeClr val="accent2">
                    <a:lumMod val="50000"/>
                  </a:schemeClr>
                </a:solidFill>
              </a:rPr>
            </a:br>
            <a:r>
              <a:rPr lang="tr-TR" sz="3600" dirty="0" smtClean="0">
                <a:solidFill>
                  <a:schemeClr val="accent2">
                    <a:lumMod val="50000"/>
                  </a:schemeClr>
                </a:solidFill>
              </a:rPr>
              <a:t>Unutmayın ki yanlış çalışma alışkanlığınızın farkında iseniz, sorununuzu  </a:t>
            </a:r>
            <a:br>
              <a:rPr lang="tr-TR" sz="3600" dirty="0" smtClean="0">
                <a:solidFill>
                  <a:schemeClr val="accent2">
                    <a:lumMod val="50000"/>
                  </a:schemeClr>
                </a:solidFill>
              </a:rPr>
            </a:br>
            <a:r>
              <a:rPr lang="tr-TR" sz="3600" dirty="0" smtClean="0">
                <a:solidFill>
                  <a:schemeClr val="accent2">
                    <a:lumMod val="50000"/>
                  </a:schemeClr>
                </a:solidFill>
              </a:rPr>
              <a:t>%50 çözmüşsünüzdür.</a:t>
            </a:r>
            <a:r>
              <a:rPr lang="tr-TR" dirty="0" smtClean="0"/>
              <a:t/>
            </a:r>
            <a:br>
              <a:rPr lang="tr-TR" dirty="0" smtClean="0"/>
            </a:b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16225676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2067" y="764704"/>
            <a:ext cx="7408333" cy="5361459"/>
          </a:xfrm>
        </p:spPr>
        <p:txBody>
          <a:bodyPr>
            <a:normAutofit/>
          </a:bodyPr>
          <a:lstStyle/>
          <a:p>
            <a:pPr marL="457200">
              <a:lnSpc>
                <a:spcPct val="115000"/>
              </a:lnSpc>
              <a:spcAft>
                <a:spcPts val="750"/>
              </a:spcAft>
            </a:pPr>
            <a:r>
              <a:rPr lang="tr-TR" sz="3600" dirty="0" smtClean="0">
                <a:solidFill>
                  <a:srgbClr val="595959"/>
                </a:solidFill>
                <a:effectLst/>
                <a:latin typeface="Arial"/>
                <a:ea typeface="Times New Roman"/>
                <a:cs typeface="Times New Roman"/>
              </a:rPr>
              <a:t>Okulda veya dershanede öğrenilen konunun evde kısa bir süre de olsa tekrar edilmesi, bu konular ile ilgili testler çözülmesi konunun öğrenilmesinde ve sınavlara hazırlanmada büyük fayda sağlayacaktır.</a:t>
            </a:r>
            <a:endParaRPr lang="tr-TR" sz="4000" dirty="0">
              <a:ea typeface="Calibri"/>
              <a:cs typeface="Times New Roman"/>
            </a:endParaRPr>
          </a:p>
          <a:p>
            <a:endParaRPr lang="tr-TR" sz="3600"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42116496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2492896"/>
            <a:ext cx="8147248" cy="3633267"/>
          </a:xfrm>
        </p:spPr>
        <p:txBody>
          <a:bodyPr/>
          <a:lstStyle/>
          <a:p>
            <a:pPr marL="457200">
              <a:lnSpc>
                <a:spcPct val="115000"/>
              </a:lnSpc>
              <a:spcAft>
                <a:spcPts val="750"/>
              </a:spcAft>
            </a:pPr>
            <a:r>
              <a:rPr lang="tr-TR" dirty="0" smtClean="0">
                <a:solidFill>
                  <a:srgbClr val="595959"/>
                </a:solidFill>
                <a:effectLst/>
                <a:latin typeface="Arial"/>
                <a:ea typeface="Times New Roman"/>
                <a:cs typeface="Times New Roman"/>
              </a:rPr>
              <a:t>Öğrendiğimiz bir şeyin 20 dakika içinde yarısını, 60 dakika içinde % 70’ ini, gün sonunda % 80’ ini unuturuz.</a:t>
            </a:r>
            <a:endParaRPr lang="tr-TR" sz="2800" dirty="0">
              <a:ea typeface="Calibri"/>
              <a:cs typeface="Times New Roman"/>
            </a:endParaRPr>
          </a:p>
          <a:p>
            <a:endParaRPr lang="tr-TR" dirty="0"/>
          </a:p>
        </p:txBody>
      </p:sp>
      <p:sp>
        <p:nvSpPr>
          <p:cNvPr id="2" name="Başlık 1"/>
          <p:cNvSpPr>
            <a:spLocks noGrp="1"/>
          </p:cNvSpPr>
          <p:nvPr>
            <p:ph type="title"/>
          </p:nvPr>
        </p:nvSpPr>
        <p:spPr>
          <a:xfrm>
            <a:off x="457200" y="980728"/>
            <a:ext cx="8229600" cy="1800200"/>
          </a:xfrm>
        </p:spPr>
        <p:txBody>
          <a:bodyPr>
            <a:normAutofit fontScale="90000"/>
          </a:bodyPr>
          <a:lstStyle/>
          <a:p>
            <a:r>
              <a:rPr lang="tr-TR" b="1" dirty="0" smtClean="0">
                <a:solidFill>
                  <a:srgbClr val="595959"/>
                </a:solidFill>
                <a:effectLst/>
                <a:highlight>
                  <a:srgbClr val="00FF00"/>
                </a:highlight>
                <a:latin typeface="Arial"/>
                <a:ea typeface="Times New Roman"/>
                <a:cs typeface="Times New Roman"/>
              </a:rPr>
              <a:t>UNUTMAYA KARŞI EN İYİ İLAÇ TEKRARDIR...</a:t>
            </a:r>
            <a:r>
              <a:rPr lang="tr-TR" sz="4000" dirty="0" smtClean="0">
                <a:ea typeface="Calibri"/>
                <a:cs typeface="Times New Roman"/>
              </a:rPr>
              <a:t/>
            </a:r>
            <a:br>
              <a:rPr lang="tr-TR" sz="4000" dirty="0" smtClean="0">
                <a:ea typeface="Calibri"/>
                <a:cs typeface="Times New Roman"/>
              </a:rPr>
            </a:br>
            <a:endParaRPr lang="tr-TR" dirty="0"/>
          </a:p>
        </p:txBody>
      </p:sp>
    </p:spTree>
    <p:extLst>
      <p:ext uri="{BB962C8B-B14F-4D97-AF65-F5344CB8AC3E}">
        <p14:creationId xmlns:p14="http://schemas.microsoft.com/office/powerpoint/2010/main" val="17374484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2067" y="908720"/>
            <a:ext cx="7408333" cy="5217443"/>
          </a:xfrm>
        </p:spPr>
        <p:txBody>
          <a:bodyPr>
            <a:normAutofit/>
          </a:bodyPr>
          <a:lstStyle/>
          <a:p>
            <a:pPr marL="457200">
              <a:lnSpc>
                <a:spcPct val="115000"/>
              </a:lnSpc>
              <a:spcAft>
                <a:spcPts val="750"/>
              </a:spcAft>
            </a:pPr>
            <a:r>
              <a:rPr lang="tr-TR" sz="4000" u="sng" dirty="0" smtClean="0">
                <a:solidFill>
                  <a:srgbClr val="FF0000"/>
                </a:solidFill>
                <a:effectLst/>
                <a:latin typeface="Arial"/>
                <a:ea typeface="Times New Roman"/>
                <a:cs typeface="Times New Roman"/>
              </a:rPr>
              <a:t>Unutmayı engellemenin tek yolu;</a:t>
            </a:r>
            <a:endParaRPr lang="tr-TR" sz="4400" dirty="0">
              <a:ea typeface="Calibri"/>
              <a:cs typeface="Times New Roman"/>
            </a:endParaRPr>
          </a:p>
          <a:p>
            <a:pPr marL="457200">
              <a:lnSpc>
                <a:spcPct val="115000"/>
              </a:lnSpc>
              <a:spcAft>
                <a:spcPts val="750"/>
              </a:spcAft>
            </a:pPr>
            <a:r>
              <a:rPr lang="tr-TR" sz="4000" u="sng" dirty="0" smtClean="0">
                <a:solidFill>
                  <a:srgbClr val="FF0000"/>
                </a:solidFill>
                <a:effectLst/>
                <a:latin typeface="Arial"/>
                <a:ea typeface="Times New Roman"/>
                <a:cs typeface="Times New Roman"/>
              </a:rPr>
              <a:t>TEKRARDIR…</a:t>
            </a:r>
            <a:endParaRPr lang="tr-TR" sz="4400" dirty="0">
              <a:ea typeface="Calibri"/>
              <a:cs typeface="Times New Roman"/>
            </a:endParaRPr>
          </a:p>
          <a:p>
            <a:pPr marL="457200">
              <a:lnSpc>
                <a:spcPct val="115000"/>
              </a:lnSpc>
              <a:spcAft>
                <a:spcPts val="750"/>
              </a:spcAft>
            </a:pPr>
            <a:r>
              <a:rPr lang="tr-TR" sz="4000" dirty="0" smtClean="0">
                <a:solidFill>
                  <a:srgbClr val="595959"/>
                </a:solidFill>
                <a:effectLst/>
                <a:latin typeface="Arial"/>
                <a:ea typeface="Times New Roman"/>
                <a:cs typeface="Times New Roman"/>
              </a:rPr>
              <a:t>Düzenli tekrarlar öğrenilenlerin kalıcı bilgiye dönüşmesini sağlar…</a:t>
            </a:r>
            <a:endParaRPr lang="tr-TR" sz="4400" dirty="0">
              <a:ea typeface="Calibri"/>
              <a:cs typeface="Times New Roman"/>
            </a:endParaRPr>
          </a:p>
          <a:p>
            <a:endParaRPr lang="tr-TR" sz="4000"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36899248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188640"/>
            <a:ext cx="8352927" cy="5937523"/>
          </a:xfrm>
          <a:solidFill>
            <a:srgbClr val="92D050"/>
          </a:solidFill>
          <a:ln w="38100">
            <a:solidFill>
              <a:schemeClr val="tx1"/>
            </a:solidFill>
          </a:ln>
          <a:effectLst>
            <a:innerShdw blurRad="63500" dist="50800">
              <a:prstClr val="black">
                <a:alpha val="50000"/>
              </a:prstClr>
            </a:innerShdw>
          </a:effectLst>
        </p:spPr>
        <p:txBody>
          <a:bodyPr>
            <a:noAutofit/>
          </a:bodyPr>
          <a:lstStyle/>
          <a:p>
            <a:endParaRPr lang="tr-TR" sz="9600" dirty="0" smtClean="0"/>
          </a:p>
          <a:p>
            <a:r>
              <a:rPr lang="tr-TR" sz="9600" dirty="0" smtClean="0"/>
              <a:t>BAŞARILAR….</a:t>
            </a:r>
            <a:endParaRPr lang="tr-TR" sz="9600" dirty="0"/>
          </a:p>
        </p:txBody>
      </p:sp>
      <p:sp>
        <p:nvSpPr>
          <p:cNvPr id="3" name="Başlık 2"/>
          <p:cNvSpPr>
            <a:spLocks noGrp="1"/>
          </p:cNvSpPr>
          <p:nvPr>
            <p:ph type="title"/>
          </p:nvPr>
        </p:nvSpPr>
        <p:spPr/>
        <p:txBody>
          <a:bodyPr/>
          <a:lstStyle/>
          <a:p>
            <a:endParaRPr lang="tr-TR" dirty="0"/>
          </a:p>
        </p:txBody>
      </p:sp>
    </p:spTree>
    <p:extLst>
      <p:ext uri="{BB962C8B-B14F-4D97-AF65-F5344CB8AC3E}">
        <p14:creationId xmlns:p14="http://schemas.microsoft.com/office/powerpoint/2010/main" val="36001339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564904"/>
            <a:ext cx="8229600" cy="3561259"/>
          </a:xfrm>
        </p:spPr>
        <p:txBody>
          <a:bodyPr/>
          <a:lstStyle/>
          <a:p>
            <a:pPr algn="ctr"/>
            <a:r>
              <a:rPr lang="tr-TR" dirty="0" smtClean="0"/>
              <a:t>Aydın YILMAZ</a:t>
            </a:r>
          </a:p>
          <a:p>
            <a:pPr algn="ctr"/>
            <a:r>
              <a:rPr lang="tr-TR" dirty="0" smtClean="0"/>
              <a:t>Nasreddin Hoca İlkokulu Müdürü</a:t>
            </a:r>
          </a:p>
          <a:p>
            <a:pPr algn="ctr"/>
            <a:r>
              <a:rPr lang="tr-TR" dirty="0" smtClean="0"/>
              <a:t>Ekim-2017</a:t>
            </a:r>
            <a:endParaRPr lang="tr-TR" dirty="0"/>
          </a:p>
        </p:txBody>
      </p:sp>
      <p:sp>
        <p:nvSpPr>
          <p:cNvPr id="2" name="Başlık 1"/>
          <p:cNvSpPr>
            <a:spLocks noGrp="1"/>
          </p:cNvSpPr>
          <p:nvPr>
            <p:ph type="title"/>
          </p:nvPr>
        </p:nvSpPr>
        <p:spPr>
          <a:xfrm>
            <a:off x="457200" y="980728"/>
            <a:ext cx="8229600" cy="1368152"/>
          </a:xfrm>
        </p:spPr>
        <p:txBody>
          <a:bodyPr>
            <a:normAutofit fontScale="90000"/>
          </a:bodyPr>
          <a:lstStyle/>
          <a:p>
            <a:r>
              <a:rPr lang="tr-TR" dirty="0" smtClean="0"/>
              <a:t>Hazırlayan</a:t>
            </a:r>
            <a:br>
              <a:rPr lang="tr-TR" dirty="0" smtClean="0"/>
            </a:br>
            <a:endParaRPr lang="tr-TR" dirty="0"/>
          </a:p>
        </p:txBody>
      </p:sp>
    </p:spTree>
    <p:extLst>
      <p:ext uri="{BB962C8B-B14F-4D97-AF65-F5344CB8AC3E}">
        <p14:creationId xmlns:p14="http://schemas.microsoft.com/office/powerpoint/2010/main" val="3746719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1556791"/>
            <a:ext cx="7772400" cy="4032449"/>
          </a:xfrm>
        </p:spPr>
        <p:txBody>
          <a:bodyPr>
            <a:noAutofit/>
          </a:bodyPr>
          <a:lstStyle/>
          <a:p>
            <a:pPr>
              <a:lnSpc>
                <a:spcPct val="115000"/>
              </a:lnSpc>
              <a:spcAft>
                <a:spcPts val="750"/>
              </a:spcAft>
            </a:pPr>
            <a:r>
              <a:rPr lang="tr-TR" sz="6000" b="1" dirty="0" smtClean="0">
                <a:solidFill>
                  <a:srgbClr val="595959"/>
                </a:solidFill>
                <a:effectLst/>
                <a:highlight>
                  <a:srgbClr val="FFFF00"/>
                </a:highlight>
                <a:latin typeface="Arial"/>
                <a:ea typeface="Times New Roman"/>
                <a:cs typeface="Times New Roman"/>
              </a:rPr>
              <a:t>DERS</a:t>
            </a:r>
            <a:br>
              <a:rPr lang="tr-TR" sz="6000" b="1" dirty="0" smtClean="0">
                <a:solidFill>
                  <a:srgbClr val="595959"/>
                </a:solidFill>
                <a:effectLst/>
                <a:highlight>
                  <a:srgbClr val="FFFF00"/>
                </a:highlight>
                <a:latin typeface="Arial"/>
                <a:ea typeface="Times New Roman"/>
                <a:cs typeface="Times New Roman"/>
              </a:rPr>
            </a:br>
            <a:r>
              <a:rPr lang="tr-TR" sz="6000" b="1" dirty="0" smtClean="0">
                <a:solidFill>
                  <a:srgbClr val="595959"/>
                </a:solidFill>
                <a:effectLst/>
                <a:highlight>
                  <a:srgbClr val="FFFF00"/>
                </a:highlight>
                <a:latin typeface="Arial"/>
                <a:ea typeface="Times New Roman"/>
                <a:cs typeface="Times New Roman"/>
              </a:rPr>
              <a:t>        NASIL </a:t>
            </a:r>
            <a:br>
              <a:rPr lang="tr-TR" sz="6000" b="1" dirty="0" smtClean="0">
                <a:solidFill>
                  <a:srgbClr val="595959"/>
                </a:solidFill>
                <a:effectLst/>
                <a:highlight>
                  <a:srgbClr val="FFFF00"/>
                </a:highlight>
                <a:latin typeface="Arial"/>
                <a:ea typeface="Times New Roman"/>
                <a:cs typeface="Times New Roman"/>
              </a:rPr>
            </a:br>
            <a:r>
              <a:rPr lang="tr-TR" sz="6000" b="1" dirty="0" smtClean="0">
                <a:solidFill>
                  <a:srgbClr val="595959"/>
                </a:solidFill>
                <a:effectLst/>
                <a:highlight>
                  <a:srgbClr val="FFFF00"/>
                </a:highlight>
                <a:latin typeface="Arial"/>
                <a:ea typeface="Times New Roman"/>
                <a:cs typeface="Times New Roman"/>
              </a:rPr>
              <a:t>ÇALIŞILMAZ!</a:t>
            </a:r>
            <a:r>
              <a:rPr lang="tr-TR" sz="6000" b="1" dirty="0" smtClean="0">
                <a:solidFill>
                  <a:srgbClr val="595959"/>
                </a:solidFill>
                <a:effectLst/>
                <a:latin typeface="Arial"/>
                <a:ea typeface="Times New Roman"/>
                <a:cs typeface="Times New Roman"/>
              </a:rPr>
              <a:t> !...</a:t>
            </a:r>
            <a:r>
              <a:rPr lang="tr-TR" sz="5400" dirty="0">
                <a:ea typeface="Calibri"/>
                <a:cs typeface="Times New Roman"/>
              </a:rPr>
              <a:t/>
            </a:r>
            <a:br>
              <a:rPr lang="tr-TR" sz="5400" dirty="0">
                <a:ea typeface="Calibri"/>
                <a:cs typeface="Times New Roman"/>
              </a:rPr>
            </a:br>
            <a:endParaRPr lang="tr-TR" sz="6000"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652664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endParaRPr lang="tr-TR" dirty="0"/>
          </a:p>
        </p:txBody>
      </p:sp>
      <p:sp>
        <p:nvSpPr>
          <p:cNvPr id="3" name="Alt Başlık 2"/>
          <p:cNvSpPr>
            <a:spLocks noGrp="1"/>
          </p:cNvSpPr>
          <p:nvPr>
            <p:ph type="subTitle" idx="1"/>
          </p:nvPr>
        </p:nvSpPr>
        <p:spPr/>
        <p:txBody>
          <a:bodyPr/>
          <a:lstStyle/>
          <a:p>
            <a:endParaRPr lang="tr-TR"/>
          </a:p>
        </p:txBody>
      </p:sp>
      <p:pic>
        <p:nvPicPr>
          <p:cNvPr id="4" name="manset" descr="http://hatemogluilkokulu.meb.k12.tr/meb_iys_dosyalar/34/17/739139/resimler/2015_04/k_18135522_ders_alma.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395536" y="476672"/>
            <a:ext cx="8424936" cy="6048672"/>
          </a:xfrm>
          <a:prstGeom prst="rect">
            <a:avLst/>
          </a:prstGeom>
          <a:noFill/>
          <a:ln>
            <a:noFill/>
          </a:ln>
        </p:spPr>
      </p:pic>
    </p:spTree>
    <p:extLst>
      <p:ext uri="{BB962C8B-B14F-4D97-AF65-F5344CB8AC3E}">
        <p14:creationId xmlns:p14="http://schemas.microsoft.com/office/powerpoint/2010/main" val="38940250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505475"/>
          </a:xfrm>
        </p:spPr>
        <p:txBody>
          <a:bodyPr>
            <a:normAutofit/>
          </a:bodyPr>
          <a:lstStyle/>
          <a:p>
            <a:pPr>
              <a:lnSpc>
                <a:spcPct val="150000"/>
              </a:lnSpc>
              <a:spcAft>
                <a:spcPts val="750"/>
              </a:spcAft>
            </a:pPr>
            <a:r>
              <a:rPr lang="tr-TR" sz="2800" dirty="0" smtClean="0">
                <a:solidFill>
                  <a:schemeClr val="accent3">
                    <a:lumMod val="50000"/>
                  </a:schemeClr>
                </a:solidFill>
                <a:effectLst/>
                <a:latin typeface="Arial"/>
                <a:ea typeface="Times New Roman"/>
                <a:cs typeface="Times New Roman"/>
              </a:rPr>
              <a:t>Öncelikli olarak çok sık görülen ders çalışma hatalarına bakalım..</a:t>
            </a:r>
            <a:endParaRPr lang="tr-TR" sz="2800" dirty="0">
              <a:solidFill>
                <a:schemeClr val="accent3">
                  <a:lumMod val="50000"/>
                </a:schemeClr>
              </a:solidFill>
              <a:ea typeface="Calibri"/>
              <a:cs typeface="Times New Roman"/>
            </a:endParaRPr>
          </a:p>
          <a:p>
            <a:r>
              <a:rPr lang="tr-TR" sz="2800" dirty="0" smtClean="0">
                <a:solidFill>
                  <a:srgbClr val="0070C0"/>
                </a:solidFill>
                <a:effectLst/>
                <a:latin typeface="Arial"/>
                <a:ea typeface="Times New Roman"/>
              </a:rPr>
              <a:t>*Yatarak-Uzanarak.</a:t>
            </a:r>
            <a:br>
              <a:rPr lang="tr-TR" sz="2800" dirty="0" smtClean="0">
                <a:solidFill>
                  <a:srgbClr val="0070C0"/>
                </a:solidFill>
                <a:effectLst/>
                <a:latin typeface="Arial"/>
                <a:ea typeface="Times New Roman"/>
              </a:rPr>
            </a:br>
            <a:r>
              <a:rPr lang="tr-TR" sz="2800" dirty="0" smtClean="0">
                <a:solidFill>
                  <a:srgbClr val="0070C0"/>
                </a:solidFill>
                <a:effectLst/>
                <a:latin typeface="Arial"/>
                <a:ea typeface="Times New Roman"/>
              </a:rPr>
              <a:t>*Gürültülü, dağınık ortamda.</a:t>
            </a:r>
            <a:br>
              <a:rPr lang="tr-TR" sz="2800" dirty="0" smtClean="0">
                <a:solidFill>
                  <a:srgbClr val="0070C0"/>
                </a:solidFill>
                <a:effectLst/>
                <a:latin typeface="Arial"/>
                <a:ea typeface="Times New Roman"/>
              </a:rPr>
            </a:br>
            <a:r>
              <a:rPr lang="tr-TR" sz="2800" dirty="0" smtClean="0">
                <a:solidFill>
                  <a:srgbClr val="0070C0"/>
                </a:solidFill>
                <a:effectLst/>
                <a:latin typeface="Arial"/>
                <a:ea typeface="Times New Roman"/>
              </a:rPr>
              <a:t>*Televizyon ve radyo eşliğinde, eğlence arar bir havada. </a:t>
            </a:r>
            <a:br>
              <a:rPr lang="tr-TR" sz="2800" dirty="0" smtClean="0">
                <a:solidFill>
                  <a:srgbClr val="0070C0"/>
                </a:solidFill>
                <a:effectLst/>
                <a:latin typeface="Arial"/>
                <a:ea typeface="Times New Roman"/>
              </a:rPr>
            </a:br>
            <a:r>
              <a:rPr lang="tr-TR" sz="2800" dirty="0" smtClean="0">
                <a:solidFill>
                  <a:srgbClr val="0070C0"/>
                </a:solidFill>
                <a:effectLst/>
                <a:latin typeface="Arial"/>
                <a:ea typeface="Times New Roman"/>
              </a:rPr>
              <a:t>*Çalışma esnasında hayal kurarak.</a:t>
            </a:r>
            <a:br>
              <a:rPr lang="tr-TR" sz="2800" dirty="0" smtClean="0">
                <a:solidFill>
                  <a:srgbClr val="0070C0"/>
                </a:solidFill>
                <a:effectLst/>
                <a:latin typeface="Arial"/>
                <a:ea typeface="Times New Roman"/>
              </a:rPr>
            </a:br>
            <a:r>
              <a:rPr lang="tr-TR" sz="2800" dirty="0" smtClean="0">
                <a:solidFill>
                  <a:srgbClr val="0070C0"/>
                </a:solidFill>
                <a:effectLst/>
                <a:latin typeface="Arial"/>
                <a:ea typeface="Times New Roman"/>
              </a:rPr>
              <a:t>*İsteksiz.</a:t>
            </a:r>
            <a:br>
              <a:rPr lang="tr-TR" sz="2800" dirty="0" smtClean="0">
                <a:solidFill>
                  <a:srgbClr val="0070C0"/>
                </a:solidFill>
                <a:effectLst/>
                <a:latin typeface="Arial"/>
                <a:ea typeface="Times New Roman"/>
              </a:rPr>
            </a:br>
            <a:r>
              <a:rPr lang="tr-TR" sz="2800" dirty="0" smtClean="0">
                <a:solidFill>
                  <a:srgbClr val="0070C0"/>
                </a:solidFill>
                <a:effectLst/>
                <a:latin typeface="Arial"/>
                <a:ea typeface="Times New Roman"/>
              </a:rPr>
              <a:t>*Sınav bilgi ve tekniklerini yeterince bilmeden.</a:t>
            </a:r>
            <a:r>
              <a:rPr lang="tr-TR" dirty="0" smtClean="0">
                <a:solidFill>
                  <a:srgbClr val="0070C0"/>
                </a:solidFill>
                <a:effectLst/>
                <a:latin typeface="Arial"/>
                <a:ea typeface="Times New Roman"/>
              </a:rPr>
              <a:t/>
            </a:r>
            <a:br>
              <a:rPr lang="tr-TR" dirty="0" smtClean="0">
                <a:solidFill>
                  <a:srgbClr val="0070C0"/>
                </a:solidFill>
                <a:effectLst/>
                <a:latin typeface="Arial"/>
                <a:ea typeface="Times New Roman"/>
              </a:rPr>
            </a:br>
            <a:endParaRPr lang="tr-TR" dirty="0"/>
          </a:p>
        </p:txBody>
      </p:sp>
      <p:sp>
        <p:nvSpPr>
          <p:cNvPr id="2" name="Başlık 1"/>
          <p:cNvSpPr>
            <a:spLocks noGrp="1"/>
          </p:cNvSpPr>
          <p:nvPr>
            <p:ph type="title"/>
          </p:nvPr>
        </p:nvSpPr>
        <p:spPr>
          <a:xfrm>
            <a:off x="467544" y="476672"/>
            <a:ext cx="8229600" cy="5832648"/>
          </a:xfrm>
        </p:spPr>
        <p:txBody>
          <a:bodyPr/>
          <a:lstStyle/>
          <a:p>
            <a:endParaRPr lang="tr-TR" dirty="0"/>
          </a:p>
        </p:txBody>
      </p:sp>
    </p:spTree>
    <p:extLst>
      <p:ext uri="{BB962C8B-B14F-4D97-AF65-F5344CB8AC3E}">
        <p14:creationId xmlns:p14="http://schemas.microsoft.com/office/powerpoint/2010/main" val="17691456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5793507"/>
          </a:xfrm>
        </p:spPr>
        <p:txBody>
          <a:bodyPr>
            <a:normAutofit lnSpcReduction="10000"/>
          </a:bodyPr>
          <a:lstStyle/>
          <a:p>
            <a:pPr>
              <a:lnSpc>
                <a:spcPct val="150000"/>
              </a:lnSpc>
              <a:spcAft>
                <a:spcPts val="750"/>
              </a:spcAft>
            </a:pPr>
            <a:r>
              <a:rPr lang="tr-TR" dirty="0" smtClean="0">
                <a:solidFill>
                  <a:srgbClr val="0070C0"/>
                </a:solidFill>
                <a:effectLst/>
                <a:latin typeface="Arial"/>
                <a:ea typeface="Times New Roman"/>
                <a:cs typeface="Times New Roman"/>
              </a:rPr>
              <a:t>*</a:t>
            </a:r>
            <a:r>
              <a:rPr lang="tr-TR" sz="2800" dirty="0" smtClean="0">
                <a:solidFill>
                  <a:srgbClr val="0070C0"/>
                </a:solidFill>
                <a:effectLst/>
                <a:latin typeface="Arial"/>
                <a:ea typeface="Times New Roman"/>
                <a:cs typeface="Times New Roman"/>
              </a:rPr>
              <a:t>Çalışma anında uygun dinlenme aralıkları vermeden.</a:t>
            </a:r>
            <a:br>
              <a:rPr lang="tr-TR" sz="2800" dirty="0" smtClean="0">
                <a:solidFill>
                  <a:srgbClr val="0070C0"/>
                </a:solidFill>
                <a:effectLst/>
                <a:latin typeface="Arial"/>
                <a:ea typeface="Times New Roman"/>
                <a:cs typeface="Times New Roman"/>
              </a:rPr>
            </a:br>
            <a:r>
              <a:rPr lang="tr-TR" sz="2800" dirty="0" smtClean="0">
                <a:solidFill>
                  <a:srgbClr val="0070C0"/>
                </a:solidFill>
                <a:effectLst/>
                <a:latin typeface="Arial"/>
                <a:ea typeface="Times New Roman"/>
                <a:cs typeface="Times New Roman"/>
              </a:rPr>
              <a:t>*Uzun süreli telefon görüşmeleri yaparak.</a:t>
            </a:r>
            <a:br>
              <a:rPr lang="tr-TR" sz="2800" dirty="0" smtClean="0">
                <a:solidFill>
                  <a:srgbClr val="0070C0"/>
                </a:solidFill>
                <a:effectLst/>
                <a:latin typeface="Arial"/>
                <a:ea typeface="Times New Roman"/>
                <a:cs typeface="Times New Roman"/>
              </a:rPr>
            </a:br>
            <a:r>
              <a:rPr lang="tr-TR" sz="2800" dirty="0" smtClean="0">
                <a:solidFill>
                  <a:srgbClr val="0070C0"/>
                </a:solidFill>
                <a:effectLst/>
                <a:latin typeface="Arial"/>
                <a:ea typeface="Times New Roman"/>
                <a:cs typeface="Times New Roman"/>
              </a:rPr>
              <a:t>*Plansız, programsız.</a:t>
            </a:r>
            <a:br>
              <a:rPr lang="tr-TR" sz="2800" dirty="0" smtClean="0">
                <a:solidFill>
                  <a:srgbClr val="0070C0"/>
                </a:solidFill>
                <a:effectLst/>
                <a:latin typeface="Arial"/>
                <a:ea typeface="Times New Roman"/>
                <a:cs typeface="Times New Roman"/>
              </a:rPr>
            </a:br>
            <a:r>
              <a:rPr lang="tr-TR" sz="2800" dirty="0" smtClean="0">
                <a:solidFill>
                  <a:srgbClr val="0070C0"/>
                </a:solidFill>
                <a:effectLst/>
                <a:latin typeface="Arial"/>
                <a:ea typeface="Times New Roman"/>
                <a:cs typeface="Times New Roman"/>
              </a:rPr>
              <a:t>*Vakit geçirmek için resimlere bakarak.</a:t>
            </a:r>
            <a:br>
              <a:rPr lang="tr-TR" sz="2800" dirty="0" smtClean="0">
                <a:solidFill>
                  <a:srgbClr val="0070C0"/>
                </a:solidFill>
                <a:effectLst/>
                <a:latin typeface="Arial"/>
                <a:ea typeface="Times New Roman"/>
                <a:cs typeface="Times New Roman"/>
              </a:rPr>
            </a:br>
            <a:r>
              <a:rPr lang="tr-TR" sz="2800" dirty="0" smtClean="0">
                <a:solidFill>
                  <a:srgbClr val="0070C0"/>
                </a:solidFill>
                <a:effectLst/>
                <a:latin typeface="Arial"/>
                <a:ea typeface="Times New Roman"/>
                <a:cs typeface="Times New Roman"/>
              </a:rPr>
              <a:t>*Dersten derse, konudan konuya atlayarak.</a:t>
            </a:r>
            <a:br>
              <a:rPr lang="tr-TR" sz="2800" dirty="0" smtClean="0">
                <a:solidFill>
                  <a:srgbClr val="0070C0"/>
                </a:solidFill>
                <a:effectLst/>
                <a:latin typeface="Arial"/>
                <a:ea typeface="Times New Roman"/>
                <a:cs typeface="Times New Roman"/>
              </a:rPr>
            </a:br>
            <a:r>
              <a:rPr lang="tr-TR" sz="2800" dirty="0" smtClean="0">
                <a:solidFill>
                  <a:srgbClr val="0070C0"/>
                </a:solidFill>
                <a:effectLst/>
                <a:latin typeface="Arial"/>
                <a:ea typeface="Times New Roman"/>
                <a:cs typeface="Times New Roman"/>
              </a:rPr>
              <a:t>*Ders çalışmak zorlaştığında tamamen vazgeçerek.</a:t>
            </a:r>
            <a:br>
              <a:rPr lang="tr-TR" sz="2800" dirty="0" smtClean="0">
                <a:solidFill>
                  <a:srgbClr val="0070C0"/>
                </a:solidFill>
                <a:effectLst/>
                <a:latin typeface="Arial"/>
                <a:ea typeface="Times New Roman"/>
                <a:cs typeface="Times New Roman"/>
              </a:rPr>
            </a:br>
            <a:r>
              <a:rPr lang="tr-TR" sz="2800" dirty="0" smtClean="0">
                <a:solidFill>
                  <a:srgbClr val="0070C0"/>
                </a:solidFill>
                <a:effectLst/>
                <a:latin typeface="Arial"/>
                <a:ea typeface="Times New Roman"/>
                <a:cs typeface="Times New Roman"/>
              </a:rPr>
              <a:t>*Yani aslında “Bahaneler İcat Ederek “</a:t>
            </a:r>
            <a:endParaRPr lang="tr-TR" sz="2800" dirty="0">
              <a:ea typeface="Calibri"/>
              <a:cs typeface="Times New Roman"/>
            </a:endParaRPr>
          </a:p>
          <a:p>
            <a:endParaRPr lang="tr-TR" dirty="0"/>
          </a:p>
        </p:txBody>
      </p:sp>
      <p:sp>
        <p:nvSpPr>
          <p:cNvPr id="2" name="Başlık 1"/>
          <p:cNvSpPr>
            <a:spLocks noGrp="1"/>
          </p:cNvSpPr>
          <p:nvPr>
            <p:ph type="title"/>
          </p:nvPr>
        </p:nvSpPr>
        <p:spPr/>
        <p:txBody>
          <a:bodyPr/>
          <a:lstStyle/>
          <a:p>
            <a:endParaRPr lang="tr-TR" dirty="0"/>
          </a:p>
        </p:txBody>
      </p:sp>
    </p:spTree>
    <p:extLst>
      <p:ext uri="{BB962C8B-B14F-4D97-AF65-F5344CB8AC3E}">
        <p14:creationId xmlns:p14="http://schemas.microsoft.com/office/powerpoint/2010/main" val="8629019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r>
              <a:rPr lang="tr-TR" sz="4000" b="1" dirty="0" smtClean="0">
                <a:solidFill>
                  <a:srgbClr val="C00000"/>
                </a:solidFill>
                <a:effectLst/>
                <a:latin typeface="Arial"/>
                <a:ea typeface="Times New Roman"/>
                <a:cs typeface="Times New Roman"/>
              </a:rPr>
              <a:t>           </a:t>
            </a:r>
            <a:endParaRPr lang="tr-TR" b="1" dirty="0" smtClean="0">
              <a:solidFill>
                <a:srgbClr val="C00000"/>
              </a:solidFill>
              <a:effectLst/>
              <a:latin typeface="Arial"/>
              <a:ea typeface="Times New Roman"/>
              <a:cs typeface="Times New Roman"/>
            </a:endParaRPr>
          </a:p>
          <a:p>
            <a:pPr lvl="1"/>
            <a:r>
              <a:rPr lang="tr-TR" sz="5400" b="1" u="sng" dirty="0" smtClean="0">
                <a:solidFill>
                  <a:srgbClr val="C00000"/>
                </a:solidFill>
                <a:effectLst/>
                <a:latin typeface="Arial"/>
                <a:ea typeface="Times New Roman"/>
                <a:cs typeface="Times New Roman"/>
              </a:rPr>
              <a:t>ÇA – </a:t>
            </a:r>
          </a:p>
          <a:p>
            <a:pPr lvl="3"/>
            <a:r>
              <a:rPr lang="tr-TR" sz="5400" b="1" u="sng" dirty="0" smtClean="0">
                <a:solidFill>
                  <a:srgbClr val="C00000"/>
                </a:solidFill>
                <a:effectLst/>
                <a:latin typeface="Arial"/>
                <a:ea typeface="Times New Roman"/>
                <a:cs typeface="Times New Roman"/>
              </a:rPr>
              <a:t>LI – </a:t>
            </a:r>
          </a:p>
          <a:p>
            <a:pPr lvl="5"/>
            <a:r>
              <a:rPr lang="tr-TR" sz="5400" b="1" u="sng" dirty="0" smtClean="0">
                <a:solidFill>
                  <a:srgbClr val="C00000"/>
                </a:solidFill>
                <a:effectLst/>
                <a:latin typeface="Arial"/>
                <a:ea typeface="Times New Roman"/>
                <a:cs typeface="Times New Roman"/>
              </a:rPr>
              <a:t>ŞIL- </a:t>
            </a:r>
          </a:p>
          <a:p>
            <a:pPr lvl="7"/>
            <a:r>
              <a:rPr lang="tr-TR" sz="5400" b="1" u="sng" dirty="0" smtClean="0">
                <a:solidFill>
                  <a:srgbClr val="C00000"/>
                </a:solidFill>
                <a:effectLst/>
                <a:latin typeface="Arial"/>
                <a:ea typeface="Times New Roman"/>
                <a:cs typeface="Times New Roman"/>
              </a:rPr>
              <a:t>MAZ</a:t>
            </a:r>
            <a:r>
              <a:rPr lang="tr-TR" sz="5400" b="1" dirty="0" smtClean="0">
                <a:solidFill>
                  <a:srgbClr val="C00000"/>
                </a:solidFill>
                <a:effectLst/>
                <a:latin typeface="Arial"/>
                <a:ea typeface="Times New Roman"/>
                <a:cs typeface="Times New Roman"/>
              </a:rPr>
              <a:t> !!…</a:t>
            </a:r>
            <a:endParaRPr lang="tr-TR" sz="5400" b="1" dirty="0" smtClean="0">
              <a:ea typeface="Calibri"/>
              <a:cs typeface="Times New Roman"/>
            </a:endParaRPr>
          </a:p>
          <a:p>
            <a:endParaRPr lang="tr-TR" dirty="0"/>
          </a:p>
        </p:txBody>
      </p:sp>
      <p:sp>
        <p:nvSpPr>
          <p:cNvPr id="2" name="Başlık 1"/>
          <p:cNvSpPr>
            <a:spLocks noGrp="1"/>
          </p:cNvSpPr>
          <p:nvPr>
            <p:ph type="title"/>
          </p:nvPr>
        </p:nvSpPr>
        <p:spPr>
          <a:xfrm>
            <a:off x="457200" y="274638"/>
            <a:ext cx="8229600" cy="1642194"/>
          </a:xfrm>
        </p:spPr>
        <p:txBody>
          <a:bodyPr>
            <a:normAutofit/>
          </a:bodyPr>
          <a:lstStyle/>
          <a:p>
            <a:r>
              <a:rPr lang="tr-TR" sz="7300" b="1" dirty="0" smtClean="0">
                <a:solidFill>
                  <a:srgbClr val="C00000"/>
                </a:solidFill>
                <a:effectLst/>
                <a:latin typeface="Arial"/>
                <a:ea typeface="Times New Roman"/>
                <a:cs typeface="Times New Roman"/>
              </a:rPr>
              <a:t>D E R S </a:t>
            </a:r>
            <a:endParaRPr lang="tr-TR" dirty="0"/>
          </a:p>
        </p:txBody>
      </p:sp>
    </p:spTree>
    <p:extLst>
      <p:ext uri="{BB962C8B-B14F-4D97-AF65-F5344CB8AC3E}">
        <p14:creationId xmlns:p14="http://schemas.microsoft.com/office/powerpoint/2010/main" val="42158418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C:\Users\Müdür\Desktop\DERS Ç.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1268760"/>
            <a:ext cx="7632848" cy="4857403"/>
          </a:xfrm>
          <a:prstGeom prst="rect">
            <a:avLst/>
          </a:prstGeom>
          <a:noFill/>
          <a:ln>
            <a:noFill/>
          </a:ln>
        </p:spPr>
      </p:pic>
      <p:sp>
        <p:nvSpPr>
          <p:cNvPr id="2" name="Başlık 1"/>
          <p:cNvSpPr>
            <a:spLocks noGrp="1"/>
          </p:cNvSpPr>
          <p:nvPr>
            <p:ph type="title"/>
          </p:nvPr>
        </p:nvSpPr>
        <p:spPr>
          <a:xfrm>
            <a:off x="395536" y="620688"/>
            <a:ext cx="8229600" cy="706090"/>
          </a:xfrm>
        </p:spPr>
        <p:txBody>
          <a:bodyPr>
            <a:normAutofit fontScale="90000"/>
          </a:bodyPr>
          <a:lstStyle/>
          <a:p>
            <a:pPr>
              <a:lnSpc>
                <a:spcPct val="115000"/>
              </a:lnSpc>
              <a:spcAft>
                <a:spcPts val="750"/>
              </a:spcAft>
            </a:pPr>
            <a:r>
              <a:rPr lang="tr-TR" b="1" dirty="0" smtClean="0">
                <a:solidFill>
                  <a:srgbClr val="595959"/>
                </a:solidFill>
                <a:effectLst/>
                <a:highlight>
                  <a:srgbClr val="00FF00"/>
                </a:highlight>
                <a:latin typeface="Arial"/>
                <a:ea typeface="Times New Roman"/>
                <a:cs typeface="Times New Roman"/>
              </a:rPr>
              <a:t>VERİMLİ ÇALIŞMA</a:t>
            </a:r>
            <a:r>
              <a:rPr lang="tr-TR" sz="4000" dirty="0">
                <a:ea typeface="Calibri"/>
                <a:cs typeface="Times New Roman"/>
              </a:rPr>
              <a:t/>
            </a:r>
            <a:br>
              <a:rPr lang="tr-TR" sz="4000" dirty="0">
                <a:ea typeface="Calibri"/>
                <a:cs typeface="Times New Roman"/>
              </a:rPr>
            </a:br>
            <a:endParaRPr lang="tr-TR" dirty="0"/>
          </a:p>
        </p:txBody>
      </p:sp>
    </p:spTree>
    <p:extLst>
      <p:ext uri="{BB962C8B-B14F-4D97-AF65-F5344CB8AC3E}">
        <p14:creationId xmlns:p14="http://schemas.microsoft.com/office/powerpoint/2010/main" val="9113063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976664"/>
          </a:xfrm>
        </p:spPr>
        <p:txBody>
          <a:bodyPr>
            <a:normAutofit/>
          </a:bodyPr>
          <a:lstStyle/>
          <a:p>
            <a:pPr>
              <a:lnSpc>
                <a:spcPct val="115000"/>
              </a:lnSpc>
              <a:spcAft>
                <a:spcPts val="750"/>
              </a:spcAft>
            </a:pPr>
            <a:r>
              <a:rPr lang="tr-TR" sz="3200" dirty="0" smtClean="0">
                <a:solidFill>
                  <a:srgbClr val="00B050"/>
                </a:solidFill>
                <a:effectLst/>
                <a:latin typeface="Arial"/>
                <a:ea typeface="Times New Roman"/>
                <a:cs typeface="Times New Roman"/>
              </a:rPr>
              <a:t>Çalışmanın verimli olması sizin masa başında geçirdiğiniz sürenin uzunluğu değil o çalışmanın sizin için ne kadar etkili olduğuna bağlıdır. Verimli çalışma amaç doğrultusunda zamanı planlı ve programlı kullanmaktır.</a:t>
            </a:r>
            <a:endParaRPr lang="tr-TR" sz="3200" dirty="0">
              <a:ea typeface="Calibri"/>
              <a:cs typeface="Times New Roman"/>
            </a:endParaRPr>
          </a:p>
          <a:p>
            <a:pPr>
              <a:lnSpc>
                <a:spcPct val="115000"/>
              </a:lnSpc>
              <a:spcAft>
                <a:spcPts val="750"/>
              </a:spcAft>
            </a:pPr>
            <a:r>
              <a:rPr lang="tr-TR" sz="3200" dirty="0" smtClean="0">
                <a:solidFill>
                  <a:srgbClr val="00B050"/>
                </a:solidFill>
                <a:effectLst/>
                <a:latin typeface="Arial"/>
                <a:ea typeface="Times New Roman"/>
                <a:cs typeface="Times New Roman"/>
              </a:rPr>
              <a:t>Verimli ders çalışma sadece ders çalışmak için zaman ayırarak diğer etkinlikleri göz ardı etmek değildir.</a:t>
            </a:r>
            <a:endParaRPr lang="tr-TR" sz="3200" dirty="0">
              <a:ea typeface="Calibri"/>
              <a:cs typeface="Times New Roman"/>
            </a:endParaRPr>
          </a:p>
          <a:p>
            <a:endParaRPr lang="tr-TR" dirty="0"/>
          </a:p>
        </p:txBody>
      </p:sp>
      <p:sp>
        <p:nvSpPr>
          <p:cNvPr id="2" name="Başlık 1"/>
          <p:cNvSpPr>
            <a:spLocks noGrp="1"/>
          </p:cNvSpPr>
          <p:nvPr>
            <p:ph type="title"/>
          </p:nvPr>
        </p:nvSpPr>
        <p:spPr>
          <a:xfrm>
            <a:off x="457200" y="338328"/>
            <a:ext cx="8229600" cy="2154568"/>
          </a:xfrm>
        </p:spPr>
        <p:txBody>
          <a:bodyPr/>
          <a:lstStyle/>
          <a:p>
            <a:endParaRPr lang="tr-TR" dirty="0"/>
          </a:p>
        </p:txBody>
      </p:sp>
    </p:spTree>
    <p:extLst>
      <p:ext uri="{BB962C8B-B14F-4D97-AF65-F5344CB8AC3E}">
        <p14:creationId xmlns:p14="http://schemas.microsoft.com/office/powerpoint/2010/main" val="42037504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Açılar">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54</TotalTime>
  <Words>535</Words>
  <Application>Microsoft Office PowerPoint</Application>
  <PresentationFormat>Ekran Gösterisi (4:3)</PresentationFormat>
  <Paragraphs>60</Paragraphs>
  <Slides>24</Slides>
  <Notes>1</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Dalga Biçimi</vt:lpstr>
      <vt:lpstr>Etkili Ders Çalışma Yöntemi Nasıl Olur?</vt:lpstr>
      <vt:lpstr>    Sevgili öğrenciler pek çoğunuz ders çalışma ile ilgili yakınmalarınızı ve sorunlarınızı dile getiriyorsunuz. Genellikle ders çalışmaya başlamakta güçlük çektiğinizden, çalışmayı sürdüremediğinizden, çalıştığınız halde başarılı olamadığınızdan şikâyetçisiniz. Unutmayın ki yanlış çalışma alışkanlığınızın farkında iseniz, sorununuzu   %50 çözmüşsünüzdür. </vt:lpstr>
      <vt:lpstr>DERS         NASIL  ÇALIŞILMAZ! !... </vt:lpstr>
      <vt:lpstr>PowerPoint Sunusu</vt:lpstr>
      <vt:lpstr>PowerPoint Sunusu</vt:lpstr>
      <vt:lpstr>PowerPoint Sunusu</vt:lpstr>
      <vt:lpstr>D E R S </vt:lpstr>
      <vt:lpstr>VERİMLİ ÇALIŞMA </vt:lpstr>
      <vt:lpstr>PowerPoint Sunusu</vt:lpstr>
      <vt:lpstr>GÜNLÜK ÇALIŞMA PROGRAMI </vt:lpstr>
      <vt:lpstr>   </vt:lpstr>
      <vt:lpstr>ÇALIŞMA ORTAMI </vt:lpstr>
      <vt:lpstr>PowerPoint Sunusu</vt:lpstr>
      <vt:lpstr>BAZI ÖĞRENME YÖNTEMLERİ </vt:lpstr>
      <vt:lpstr>Okuyarak Öğrenme </vt:lpstr>
      <vt:lpstr>PowerPoint Sunusu</vt:lpstr>
      <vt:lpstr>Dinleyerek Öğrenme </vt:lpstr>
      <vt:lpstr>PowerPoint Sunusu</vt:lpstr>
      <vt:lpstr>Not Tutarak Öğrenme </vt:lpstr>
      <vt:lpstr>PowerPoint Sunusu</vt:lpstr>
      <vt:lpstr>UNUTMAYA KARŞI EN İYİ İLAÇ TEKRARDIR... </vt:lpstr>
      <vt:lpstr>PowerPoint Sunusu</vt:lpstr>
      <vt:lpstr>PowerPoint Sunusu</vt:lpstr>
      <vt:lpstr>Hazırlayan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Etkili Ders Çalışma Yöntemi Nasıl Olur?</dc:title>
  <dc:creator>Müdür</dc:creator>
  <cp:lastModifiedBy>Müdür</cp:lastModifiedBy>
  <cp:revision>7</cp:revision>
  <dcterms:created xsi:type="dcterms:W3CDTF">2017-10-18T07:29:01Z</dcterms:created>
  <dcterms:modified xsi:type="dcterms:W3CDTF">2017-10-18T08:23:56Z</dcterms:modified>
</cp:coreProperties>
</file>